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8288000" cy="10287000"/>
  <p:notesSz cx="6858000" cy="9144000"/>
  <p:embeddedFontLst>
    <p:embeddedFont>
      <p:font typeface="ITC Franklin Gothic LT Semi-Bold" panose="020B0604020202020204" charset="0"/>
      <p:regular r:id="rId14"/>
    </p:embeddedFont>
    <p:embeddedFont>
      <p:font typeface="Univers" panose="020B0503020202020204" pitchFamily="34" charset="0"/>
      <p:regular r:id="rId15"/>
      <p:bold r:id="rId16"/>
    </p:embeddedFont>
    <p:embeddedFont>
      <p:font typeface="Univers Bold" panose="020B0703030502020204" pitchFamily="34" charset="0"/>
      <p:regular r:id="rId17"/>
      <p:bold r:id="rId18"/>
    </p:embeddedFont>
    <p:embeddedFont>
      <p:font typeface="Univers Condensed" panose="020B0506020202050204" pitchFamily="34" charset="0"/>
      <p:regular r:id="rId19"/>
      <p:bold r:id="rId20"/>
    </p:embeddedFont>
    <p:embeddedFont>
      <p:font typeface="Univers Condensed Bold" panose="020B0806030502040204" pitchFamily="3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BFE4BD-DD49-E898-EDD3-E94B74C5D9D7}" v="15" dt="2025-08-25T15:09:53.7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27.08.2025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‹N°›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Ucoopia résulte de la fusion de deux ONG aux visions, thématiques et zones</a:t>
            </a:r>
          </a:p>
          <a:p>
            <a:r>
              <a:rPr lang="en-US"/>
              <a:t>d’actions similaires.</a:t>
            </a:r>
          </a:p>
          <a:p>
            <a:endParaRPr lang="en-US"/>
          </a:p>
          <a:p>
            <a:r>
              <a:rPr lang="en-US"/>
              <a:t>- La fusion des deux ONG fondatrices et l’adjonction</a:t>
            </a:r>
          </a:p>
          <a:p>
            <a:r>
              <a:rPr lang="en-US"/>
              <a:t>d’autres forces telle l’Université de Mons visent à</a:t>
            </a:r>
          </a:p>
          <a:p>
            <a:r>
              <a:rPr lang="en-US"/>
              <a:t>construire une structure plus forte, plus agile et</a:t>
            </a:r>
          </a:p>
          <a:p>
            <a:r>
              <a:rPr lang="en-US"/>
              <a:t>mieux adaptée aux enjeux actuels. </a:t>
            </a:r>
          </a:p>
          <a:p>
            <a:endParaRPr lang="en-US"/>
          </a:p>
          <a:p>
            <a:r>
              <a:rPr lang="en-US"/>
              <a:t>- Face à la diminution des subsides publics et à la nécessité pour les ONG de se réinventer, ce processus de</a:t>
            </a:r>
          </a:p>
          <a:p>
            <a:r>
              <a:rPr lang="en-US"/>
              <a:t>fusion permettra d’optimiser les forces et compétences, de mutualiser nos ressources et</a:t>
            </a:r>
          </a:p>
          <a:p>
            <a:r>
              <a:rPr lang="en-US"/>
              <a:t>d’augmenter la portée et l’efficacité de nos actions.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 conjonction des 5 forces en présence (2 ONG et 3 universités) a permis la</a:t>
            </a:r>
          </a:p>
          <a:p>
            <a:r>
              <a:rPr lang="en-US"/>
              <a:t>création d’une nouvelle identité, de façon concertée avec l’ensemble de nos</a:t>
            </a:r>
          </a:p>
          <a:p>
            <a:r>
              <a:rPr lang="en-US"/>
              <a:t>équipes et universités-mères.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Nous croyons en des sociétés inclusives, équitables et solidaires, qui garantissent à</a:t>
            </a:r>
          </a:p>
          <a:p>
            <a:r>
              <a:rPr lang="en-US"/>
              <a:t>chacun∙e la satisfaction des besoins essentiels, tels que la santé, la sécurité alimentaire, l’éducation, une économie inclusive, et une gouvernance</a:t>
            </a:r>
          </a:p>
          <a:p>
            <a:r>
              <a:rPr lang="en-US"/>
              <a:t>démocratique et transparente.</a:t>
            </a:r>
          </a:p>
          <a:p>
            <a:endParaRPr lang="en-US"/>
          </a:p>
          <a:p>
            <a:r>
              <a:rPr lang="en-US"/>
              <a:t>Ensemble, nous contribuerons à la construction de sociétés civiles fortes, de services publics fonctionnels, d’un secteur privé responsable en vue du développement durable, de sociétés respectueuses des droits fondamentaux et de</a:t>
            </a:r>
          </a:p>
          <a:p>
            <a:r>
              <a:rPr lang="en-US"/>
              <a:t>relations internationales équitables.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Des soins de santé accessibles et de qualité : Nous y travaillons actuellement principalement en République démocratique du Congo, à travers la construction et réhabilitations de structures sanitaires, la formation des personnels de soins, la participation communautaire, le renforcement des autorités et la production et la diffusion des savoirs.</a:t>
            </a:r>
          </a:p>
          <a:p>
            <a:endParaRPr lang="en-US"/>
          </a:p>
          <a:p>
            <a:r>
              <a:rPr lang="en-US"/>
              <a:t>- Des systèmes alimentaires durables et respectueux des ressources naturelles et des communautés qui en vivent :  Nos projets d’agroécologie, agroforesterie et gestion participative des ressources prennent racine au Bénin, en Bolivie, au Burkina Faso, au Cambodge, en Guinée, au Pérou et au Sénégal</a:t>
            </a:r>
          </a:p>
          <a:p>
            <a:endParaRPr lang="en-US"/>
          </a:p>
          <a:p>
            <a:r>
              <a:rPr lang="en-US"/>
              <a:t>- L'insertion socio-économique des jeunes Nous soutenons le petit entrepreneuriat durable et rémunérateur pour les familles de toutes nos zones d’action. Ces activités peuvent prendre plusieurs formes : apiculture, transformation de fruits et légumes, production et vente de semences, développement de filières, etc.</a:t>
            </a:r>
          </a:p>
          <a:p>
            <a:r>
              <a:rPr lang="en-US"/>
              <a:t>En Afrique de l’Ouest notamment, nous apportons un soutien à une vaste palette de publics, incluant les jeunes hommes et femmes sortant des écoles techniques et professionnelles, les migrant∙e∙s de retour, les producteurs∙trices, les entrepreneurs∙euses et les NEETS (jeunes sans emploi ni formation), dans leur quête d’un emploi décent, lié à la production ou à la transformation alimentaire.</a:t>
            </a:r>
          </a:p>
          <a:p>
            <a:endParaRPr lang="en-US"/>
          </a:p>
          <a:p>
            <a:r>
              <a:rPr lang="en-US"/>
              <a:t>- Un accompagnement vers une citoyenneté mondiale et solidaire sur nos campus en Belgique et dans nos zones d’action. Chaque année, des centaines d’étudiant·es participent à nos événements d’information et de sensibilisation sur les enjeux mondiaux et affutent leur esprit critique.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Ucoopia mènera ses actions sur 4 continents. Cette présence s’appuie sur un réseau de partenaires locaux solides et sur un engagement durable dans les territoires.</a:t>
            </a:r>
          </a:p>
          <a:p>
            <a:r>
              <a:rPr lang="en-US"/>
              <a:t>Remarques : Cambodge  sortie du pays à partir de 2027. </a:t>
            </a:r>
          </a:p>
          <a:p>
            <a:endParaRPr lang="en-US"/>
          </a:p>
          <a:p>
            <a:r>
              <a:rPr lang="en-US"/>
              <a:t>Ucoopia disposera d'un budget de 12 à 16 millions d'€. Son équipe sera composée de 170 employé.es (35 en Belgique et 135 sur les terrains).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Relier le terrain et le monde académique grâce à des partenariats solides avec nos</a:t>
            </a:r>
          </a:p>
          <a:p>
            <a:r>
              <a:rPr lang="en-US"/>
              <a:t>universités-mères (ULB, l’ULiège et UMons) et les Universités du Sud, autour</a:t>
            </a:r>
          </a:p>
          <a:p>
            <a:r>
              <a:rPr lang="en-US"/>
              <a:t>de démarches participatives.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- Nous encouragerons la création d’espaces de concertation réunissant chercheur∙euses et  acteur·trices de terrain. Ces cadres favoriseront des partenariats équilibrés, critiques et engagés, au</a:t>
            </a:r>
          </a:p>
          <a:p>
            <a:r>
              <a:rPr lang="en-US"/>
              <a:t>service d’un changement durable, porté collectivement.</a:t>
            </a:r>
          </a:p>
          <a:p>
            <a:r>
              <a:rPr lang="en-US"/>
              <a:t>Innover grâce à la recherche et à la collaboration.</a:t>
            </a:r>
          </a:p>
          <a:p>
            <a:r>
              <a:rPr lang="en-US"/>
              <a:t>Notre engagement consistera à stimuler la recherche, l’innovation et la créativité par le biais de recherches-actions participatives et inclusives. Nous valoriserons les processus, les expériences et les bonnes pratiques afin de promouvoir des solutions concrètes et adaptées aux besoins des territoires.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- A travers des communautés d’apprentissage inclusives, nous favoriserons la circulation de savoirs académiques, pratiques et</a:t>
            </a:r>
          </a:p>
          <a:p>
            <a:r>
              <a:rPr lang="en-US"/>
              <a:t>traditionnels entre tous les acteur·trices du changement (société civile, institutions, secteur privé…).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svg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hyperlink" Target="http://www.ucoopia.org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04" t="-565" b="-2417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73784" y="7021926"/>
            <a:ext cx="3701151" cy="2481454"/>
          </a:xfrm>
          <a:custGeom>
            <a:avLst/>
            <a:gdLst/>
            <a:ahLst/>
            <a:cxnLst/>
            <a:rect l="l" t="t" r="r" b="b"/>
            <a:pathLst>
              <a:path w="3701151" h="2481454">
                <a:moveTo>
                  <a:pt x="0" y="0"/>
                </a:moveTo>
                <a:lnTo>
                  <a:pt x="3701151" y="0"/>
                </a:lnTo>
                <a:lnTo>
                  <a:pt x="3701151" y="2481453"/>
                </a:lnTo>
                <a:lnTo>
                  <a:pt x="0" y="24814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96670" y="4255959"/>
            <a:ext cx="1773300" cy="1765348"/>
          </a:xfrm>
          <a:custGeom>
            <a:avLst/>
            <a:gdLst/>
            <a:ahLst/>
            <a:cxnLst/>
            <a:rect l="l" t="t" r="r" b="b"/>
            <a:pathLst>
              <a:path w="1773300" h="1765348">
                <a:moveTo>
                  <a:pt x="0" y="0"/>
                </a:moveTo>
                <a:lnTo>
                  <a:pt x="1773300" y="0"/>
                </a:lnTo>
                <a:lnTo>
                  <a:pt x="1773300" y="1765348"/>
                </a:lnTo>
                <a:lnTo>
                  <a:pt x="0" y="176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90" t="-6864" r="-7737" b="-521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22646" y="2247766"/>
            <a:ext cx="1121347" cy="1121347"/>
          </a:xfrm>
          <a:custGeom>
            <a:avLst/>
            <a:gdLst/>
            <a:ahLst/>
            <a:cxnLst/>
            <a:rect l="l" t="t" r="r" b="b"/>
            <a:pathLst>
              <a:path w="1121347" h="1121347">
                <a:moveTo>
                  <a:pt x="0" y="0"/>
                </a:moveTo>
                <a:lnTo>
                  <a:pt x="1121347" y="0"/>
                </a:lnTo>
                <a:lnTo>
                  <a:pt x="1121347" y="1121346"/>
                </a:lnTo>
                <a:lnTo>
                  <a:pt x="0" y="11213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87033" y="2224226"/>
            <a:ext cx="2715803" cy="1168427"/>
          </a:xfrm>
          <a:custGeom>
            <a:avLst/>
            <a:gdLst/>
            <a:ahLst/>
            <a:cxnLst/>
            <a:rect l="l" t="t" r="r" b="b"/>
            <a:pathLst>
              <a:path w="2715803" h="1168427">
                <a:moveTo>
                  <a:pt x="0" y="0"/>
                </a:moveTo>
                <a:lnTo>
                  <a:pt x="2715804" y="0"/>
                </a:lnTo>
                <a:lnTo>
                  <a:pt x="2715804" y="1168426"/>
                </a:lnTo>
                <a:lnTo>
                  <a:pt x="0" y="11684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293" t="-21072" r="-13100" b="-2141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41586" y="2286285"/>
            <a:ext cx="3071491" cy="1044307"/>
          </a:xfrm>
          <a:custGeom>
            <a:avLst/>
            <a:gdLst/>
            <a:ahLst/>
            <a:cxnLst/>
            <a:rect l="l" t="t" r="r" b="b"/>
            <a:pathLst>
              <a:path w="3071491" h="1044307">
                <a:moveTo>
                  <a:pt x="0" y="0"/>
                </a:moveTo>
                <a:lnTo>
                  <a:pt x="3071491" y="0"/>
                </a:lnTo>
                <a:lnTo>
                  <a:pt x="3071491" y="1044307"/>
                </a:lnTo>
                <a:lnTo>
                  <a:pt x="0" y="10443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668213" y="4306446"/>
            <a:ext cx="4475787" cy="1714861"/>
          </a:xfrm>
          <a:custGeom>
            <a:avLst/>
            <a:gdLst/>
            <a:ahLst/>
            <a:cxnLst/>
            <a:rect l="l" t="t" r="r" b="b"/>
            <a:pathLst>
              <a:path w="4475787" h="1714861">
                <a:moveTo>
                  <a:pt x="0" y="0"/>
                </a:moveTo>
                <a:lnTo>
                  <a:pt x="4475787" y="0"/>
                </a:lnTo>
                <a:lnTo>
                  <a:pt x="4475787" y="1714861"/>
                </a:lnTo>
                <a:lnTo>
                  <a:pt x="0" y="17148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271" t="-78804" r="-20846" b="-82868"/>
            </a:stretch>
          </a:blipFill>
        </p:spPr>
      </p:sp>
      <p:sp>
        <p:nvSpPr>
          <p:cNvPr id="8" name="AutoShape 8"/>
          <p:cNvSpPr/>
          <p:nvPr/>
        </p:nvSpPr>
        <p:spPr>
          <a:xfrm flipH="1">
            <a:off x="2583320" y="3523922"/>
            <a:ext cx="0" cy="589163"/>
          </a:xfrm>
          <a:prstGeom prst="line">
            <a:avLst/>
          </a:prstGeom>
          <a:ln w="38100" cap="flat">
            <a:solidFill>
              <a:srgbClr val="006666"/>
            </a:solidFill>
            <a:prstDash val="sysDot"/>
            <a:headEnd type="none" w="sm" len="sm"/>
            <a:tailEnd type="arrow" w="med" len="sm"/>
          </a:ln>
        </p:spPr>
      </p:sp>
      <p:sp>
        <p:nvSpPr>
          <p:cNvPr id="9" name="AutoShape 9"/>
          <p:cNvSpPr/>
          <p:nvPr/>
        </p:nvSpPr>
        <p:spPr>
          <a:xfrm flipH="1">
            <a:off x="6906107" y="3523922"/>
            <a:ext cx="0" cy="782525"/>
          </a:xfrm>
          <a:prstGeom prst="line">
            <a:avLst/>
          </a:prstGeom>
          <a:ln w="38100" cap="flat">
            <a:solidFill>
              <a:srgbClr val="006666"/>
            </a:solidFill>
            <a:prstDash val="sysDot"/>
            <a:headEnd type="none" w="sm" len="sm"/>
            <a:tailEnd type="arrow" w="med" len="sm"/>
          </a:ln>
        </p:spPr>
      </p:sp>
      <p:sp>
        <p:nvSpPr>
          <p:cNvPr id="10" name="AutoShape 10"/>
          <p:cNvSpPr/>
          <p:nvPr/>
        </p:nvSpPr>
        <p:spPr>
          <a:xfrm>
            <a:off x="2583320" y="6336732"/>
            <a:ext cx="2803714" cy="0"/>
          </a:xfrm>
          <a:prstGeom prst="line">
            <a:avLst/>
          </a:prstGeom>
          <a:ln w="38100" cap="flat">
            <a:solidFill>
              <a:srgbClr val="00666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5387033" y="6336732"/>
            <a:ext cx="6228410" cy="0"/>
          </a:xfrm>
          <a:prstGeom prst="line">
            <a:avLst/>
          </a:prstGeom>
          <a:ln w="38100" cap="flat">
            <a:solidFill>
              <a:srgbClr val="00666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6843410" y="6099361"/>
            <a:ext cx="0" cy="799540"/>
          </a:xfrm>
          <a:prstGeom prst="line">
            <a:avLst/>
          </a:prstGeom>
          <a:ln w="38100" cap="flat">
            <a:solidFill>
              <a:srgbClr val="006666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3" name="AutoShape 13"/>
          <p:cNvSpPr/>
          <p:nvPr/>
        </p:nvSpPr>
        <p:spPr>
          <a:xfrm>
            <a:off x="2602370" y="6099361"/>
            <a:ext cx="0" cy="237370"/>
          </a:xfrm>
          <a:prstGeom prst="line">
            <a:avLst/>
          </a:prstGeom>
          <a:ln w="38100" cap="flat">
            <a:solidFill>
              <a:srgbClr val="00666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1577331" y="3524051"/>
            <a:ext cx="19050" cy="2812810"/>
          </a:xfrm>
          <a:prstGeom prst="line">
            <a:avLst/>
          </a:prstGeom>
          <a:ln w="38100" cap="flat">
            <a:solidFill>
              <a:srgbClr val="006666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3513127" y="2328959"/>
            <a:ext cx="4846846" cy="4846846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66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3874396" y="2393781"/>
            <a:ext cx="782235" cy="782235"/>
          </a:xfrm>
          <a:custGeom>
            <a:avLst/>
            <a:gdLst/>
            <a:ahLst/>
            <a:cxnLst/>
            <a:rect l="l" t="t" r="r" b="b"/>
            <a:pathLst>
              <a:path w="782235" h="782235">
                <a:moveTo>
                  <a:pt x="0" y="0"/>
                </a:moveTo>
                <a:lnTo>
                  <a:pt x="782235" y="0"/>
                </a:lnTo>
                <a:lnTo>
                  <a:pt x="782235" y="782236"/>
                </a:lnTo>
                <a:lnTo>
                  <a:pt x="0" y="7822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752882" y="2393781"/>
            <a:ext cx="782235" cy="782235"/>
          </a:xfrm>
          <a:custGeom>
            <a:avLst/>
            <a:gdLst/>
            <a:ahLst/>
            <a:cxnLst/>
            <a:rect l="l" t="t" r="r" b="b"/>
            <a:pathLst>
              <a:path w="782235" h="782235">
                <a:moveTo>
                  <a:pt x="0" y="0"/>
                </a:moveTo>
                <a:lnTo>
                  <a:pt x="782236" y="0"/>
                </a:lnTo>
                <a:lnTo>
                  <a:pt x="782236" y="782236"/>
                </a:lnTo>
                <a:lnTo>
                  <a:pt x="0" y="7822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613683" y="4752382"/>
            <a:ext cx="782235" cy="782235"/>
          </a:xfrm>
          <a:custGeom>
            <a:avLst/>
            <a:gdLst/>
            <a:ahLst/>
            <a:cxnLst/>
            <a:rect l="l" t="t" r="r" b="b"/>
            <a:pathLst>
              <a:path w="782235" h="782235">
                <a:moveTo>
                  <a:pt x="0" y="0"/>
                </a:moveTo>
                <a:lnTo>
                  <a:pt x="782235" y="0"/>
                </a:lnTo>
                <a:lnTo>
                  <a:pt x="782235" y="782236"/>
                </a:lnTo>
                <a:lnTo>
                  <a:pt x="0" y="7822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1758318" y="5534618"/>
            <a:ext cx="5807307" cy="580730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30174" r="-30174"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028700" y="874099"/>
            <a:ext cx="14386505" cy="798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FA3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PREMIÈRE ONG INTERUNIVERSITAIRE D’EUROPE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994758" y="3733699"/>
            <a:ext cx="3883584" cy="1578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1"/>
              </a:lnSpc>
            </a:pPr>
            <a:r>
              <a:rPr lang="en-US" sz="2872" b="1">
                <a:solidFill>
                  <a:srgbClr val="FFFFFF"/>
                </a:solidFill>
                <a:latin typeface="Univers Condensed Bold"/>
                <a:ea typeface="Univers Condensed Bold"/>
                <a:cs typeface="Univers Condensed Bold"/>
                <a:sym typeface="Univers Condensed Bold"/>
              </a:rPr>
              <a:t>Objectif : mutualiser nos forces et expertises pour un plus grand impact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85292" y="2708869"/>
            <a:ext cx="5429936" cy="6725479"/>
            <a:chOff x="0" y="0"/>
            <a:chExt cx="7239915" cy="8967305"/>
          </a:xfrm>
        </p:grpSpPr>
        <p:sp>
          <p:nvSpPr>
            <p:cNvPr id="3" name="Freeform 3"/>
            <p:cNvSpPr/>
            <p:nvPr/>
          </p:nvSpPr>
          <p:spPr>
            <a:xfrm>
              <a:off x="785738" y="0"/>
              <a:ext cx="5602672" cy="5748721"/>
            </a:xfrm>
            <a:custGeom>
              <a:avLst/>
              <a:gdLst/>
              <a:ahLst/>
              <a:cxnLst/>
              <a:rect l="l" t="t" r="r" b="b"/>
              <a:pathLst>
                <a:path w="5602672" h="5748721">
                  <a:moveTo>
                    <a:pt x="0" y="0"/>
                  </a:moveTo>
                  <a:lnTo>
                    <a:pt x="5602671" y="0"/>
                  </a:lnTo>
                  <a:lnTo>
                    <a:pt x="5602671" y="5748721"/>
                  </a:lnTo>
                  <a:lnTo>
                    <a:pt x="0" y="57487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5682" r="-44602" b="-17801"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6981615"/>
              <a:ext cx="7239915" cy="1985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90"/>
                </a:lnSpc>
              </a:pPr>
              <a:r>
                <a:rPr lang="en-US" sz="3158">
                  <a:solidFill>
                    <a:srgbClr val="006666"/>
                  </a:solidFill>
                  <a:latin typeface="Univers Condensed"/>
                  <a:ea typeface="Univers Condensed"/>
                  <a:cs typeface="Univers Condensed"/>
                  <a:sym typeface="Univers Condensed"/>
                </a:rPr>
                <a:t>Le « coop », pour « coopération », renforce l'idée de collaboration, centrale pour notre ONG 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3619957" y="6094051"/>
              <a:ext cx="0" cy="954239"/>
            </a:xfrm>
            <a:prstGeom prst="line">
              <a:avLst/>
            </a:prstGeom>
            <a:ln w="54209" cap="flat">
              <a:solidFill>
                <a:srgbClr val="00666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 flipH="1">
              <a:off x="938524" y="6094051"/>
              <a:ext cx="5311114" cy="0"/>
            </a:xfrm>
            <a:prstGeom prst="line">
              <a:avLst/>
            </a:prstGeom>
            <a:ln w="54209" cap="flat">
              <a:solidFill>
                <a:srgbClr val="00666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964401" y="5219450"/>
              <a:ext cx="0" cy="874601"/>
            </a:xfrm>
            <a:prstGeom prst="line">
              <a:avLst/>
            </a:prstGeom>
            <a:ln w="54209" cap="flat">
              <a:solidFill>
                <a:srgbClr val="00666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>
              <a:off x="6222533" y="5219450"/>
              <a:ext cx="0" cy="874601"/>
            </a:xfrm>
            <a:prstGeom prst="line">
              <a:avLst/>
            </a:prstGeom>
            <a:ln w="54209" cap="flat">
              <a:solidFill>
                <a:srgbClr val="006666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0911311" y="1269607"/>
            <a:ext cx="5884454" cy="4447788"/>
            <a:chOff x="0" y="0"/>
            <a:chExt cx="7845938" cy="5930384"/>
          </a:xfrm>
        </p:grpSpPr>
        <p:sp>
          <p:nvSpPr>
            <p:cNvPr id="10" name="Freeform 10"/>
            <p:cNvSpPr/>
            <p:nvPr/>
          </p:nvSpPr>
          <p:spPr>
            <a:xfrm>
              <a:off x="0" y="3087805"/>
              <a:ext cx="754424" cy="2800360"/>
            </a:xfrm>
            <a:custGeom>
              <a:avLst/>
              <a:gdLst/>
              <a:ahLst/>
              <a:cxnLst/>
              <a:rect l="l" t="t" r="r" b="b"/>
              <a:pathLst>
                <a:path w="754424" h="2800360">
                  <a:moveTo>
                    <a:pt x="0" y="0"/>
                  </a:moveTo>
                  <a:lnTo>
                    <a:pt x="754424" y="0"/>
                  </a:lnTo>
                  <a:lnTo>
                    <a:pt x="754424" y="2800360"/>
                  </a:lnTo>
                  <a:lnTo>
                    <a:pt x="0" y="2800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96093" t="-41737" r="-242776" b="-100092"/>
              </a:stretch>
            </a:blipFill>
          </p:spPr>
        </p:sp>
        <p:sp>
          <p:nvSpPr>
            <p:cNvPr id="11" name="AutoShape 11"/>
            <p:cNvSpPr/>
            <p:nvPr/>
          </p:nvSpPr>
          <p:spPr>
            <a:xfrm>
              <a:off x="313437" y="670637"/>
              <a:ext cx="0" cy="2417168"/>
            </a:xfrm>
            <a:prstGeom prst="line">
              <a:avLst/>
            </a:prstGeom>
            <a:ln w="54209" cap="flat">
              <a:solidFill>
                <a:srgbClr val="00666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 flipV="1">
              <a:off x="304437" y="558864"/>
              <a:ext cx="1757119" cy="111648"/>
            </a:xfrm>
            <a:prstGeom prst="line">
              <a:avLst/>
            </a:prstGeom>
            <a:ln w="54209" cap="flat">
              <a:solidFill>
                <a:srgbClr val="00666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2061556" y="-66675"/>
              <a:ext cx="5784382" cy="3265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90"/>
                </a:lnSpc>
              </a:pPr>
              <a:r>
                <a:rPr lang="en-US" sz="3158">
                  <a:solidFill>
                    <a:srgbClr val="006666"/>
                  </a:solidFill>
                  <a:latin typeface="Univers Condensed"/>
                  <a:ea typeface="Univers Condensed"/>
                  <a:cs typeface="Univers Condensed"/>
                  <a:sym typeface="Univers Condensed"/>
                </a:rPr>
                <a:t>Le « i » de « innover », appuie notre approche innovatrice, au carrefour des savoirs académiques et de terrain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18819" y="3585461"/>
            <a:ext cx="5470242" cy="4470843"/>
            <a:chOff x="0" y="0"/>
            <a:chExt cx="7293656" cy="5961124"/>
          </a:xfrm>
        </p:grpSpPr>
        <p:sp>
          <p:nvSpPr>
            <p:cNvPr id="15" name="Freeform 15"/>
            <p:cNvSpPr/>
            <p:nvPr/>
          </p:nvSpPr>
          <p:spPr>
            <a:xfrm>
              <a:off x="5141890" y="0"/>
              <a:ext cx="2151766" cy="2604579"/>
            </a:xfrm>
            <a:custGeom>
              <a:avLst/>
              <a:gdLst/>
              <a:ahLst/>
              <a:cxnLst/>
              <a:rect l="l" t="t" r="r" b="b"/>
              <a:pathLst>
                <a:path w="2151766" h="2604579">
                  <a:moveTo>
                    <a:pt x="0" y="0"/>
                  </a:moveTo>
                  <a:lnTo>
                    <a:pt x="2151766" y="0"/>
                  </a:lnTo>
                  <a:lnTo>
                    <a:pt x="2151766" y="2604579"/>
                  </a:lnTo>
                  <a:lnTo>
                    <a:pt x="0" y="2604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4874" r="-369416" b="-115132"/>
              </a:stretch>
            </a:blipFill>
          </p:spPr>
        </p:sp>
        <p:sp>
          <p:nvSpPr>
            <p:cNvPr id="16" name="AutoShape 16"/>
            <p:cNvSpPr/>
            <p:nvPr/>
          </p:nvSpPr>
          <p:spPr>
            <a:xfrm flipV="1">
              <a:off x="3261524" y="1052147"/>
              <a:ext cx="1506263" cy="1710619"/>
            </a:xfrm>
            <a:prstGeom prst="line">
              <a:avLst/>
            </a:prstGeom>
            <a:ln w="54209" cap="flat">
              <a:solidFill>
                <a:srgbClr val="00666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>
              <a:off x="4767787" y="1052147"/>
              <a:ext cx="598335" cy="0"/>
            </a:xfrm>
            <a:prstGeom prst="line">
              <a:avLst/>
            </a:prstGeom>
            <a:ln w="54209" cap="flat">
              <a:solidFill>
                <a:srgbClr val="00666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2696090"/>
              <a:ext cx="6523048" cy="3265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90"/>
                </a:lnSpc>
              </a:pPr>
              <a:r>
                <a:rPr lang="en-US" sz="3158">
                  <a:solidFill>
                    <a:srgbClr val="006666"/>
                  </a:solidFill>
                  <a:latin typeface="Univers Condensed"/>
                  <a:ea typeface="Univers Condensed"/>
                  <a:cs typeface="Univers Condensed"/>
                  <a:sym typeface="Univers Condensed"/>
                </a:rPr>
                <a:t>Le U de « Universités », en majuscule, souligne notre dimension universitaire et l’importance des acteurs académiques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442648" y="4148130"/>
            <a:ext cx="5426533" cy="4613047"/>
            <a:chOff x="0" y="0"/>
            <a:chExt cx="7235377" cy="615073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77533" cy="1854354"/>
            </a:xfrm>
            <a:custGeom>
              <a:avLst/>
              <a:gdLst/>
              <a:ahLst/>
              <a:cxnLst/>
              <a:rect l="l" t="t" r="r" b="b"/>
              <a:pathLst>
                <a:path w="1877533" h="1854354">
                  <a:moveTo>
                    <a:pt x="0" y="0"/>
                  </a:moveTo>
                  <a:lnTo>
                    <a:pt x="1877533" y="0"/>
                  </a:lnTo>
                  <a:lnTo>
                    <a:pt x="1877533" y="1854354"/>
                  </a:lnTo>
                  <a:lnTo>
                    <a:pt x="0" y="1854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37979" t="-103487" b="-161712"/>
              </a:stretch>
            </a:blipFill>
          </p:spPr>
        </p:sp>
        <p:sp>
          <p:nvSpPr>
            <p:cNvPr id="21" name="AutoShape 21"/>
            <p:cNvSpPr/>
            <p:nvPr/>
          </p:nvSpPr>
          <p:spPr>
            <a:xfrm flipH="1" flipV="1">
              <a:off x="1638283" y="1230182"/>
              <a:ext cx="2907330" cy="0"/>
            </a:xfrm>
            <a:prstGeom prst="line">
              <a:avLst/>
            </a:prstGeom>
            <a:ln w="54209" cap="flat">
              <a:solidFill>
                <a:srgbClr val="00666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AutoShape 22"/>
            <p:cNvSpPr/>
            <p:nvPr/>
          </p:nvSpPr>
          <p:spPr>
            <a:xfrm flipH="1" flipV="1">
              <a:off x="4534772" y="1230182"/>
              <a:ext cx="21684" cy="1374818"/>
            </a:xfrm>
            <a:prstGeom prst="line">
              <a:avLst/>
            </a:prstGeom>
            <a:ln w="54209" cap="flat">
              <a:solidFill>
                <a:srgbClr val="00666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1877533" y="2547850"/>
              <a:ext cx="5357844" cy="3602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1"/>
                </a:lnSpc>
              </a:pPr>
              <a:r>
                <a:rPr lang="en-US" sz="2918">
                  <a:solidFill>
                    <a:srgbClr val="006666"/>
                  </a:solidFill>
                  <a:latin typeface="Univers Condensed"/>
                  <a:ea typeface="Univers Condensed"/>
                  <a:cs typeface="Univers Condensed"/>
                  <a:sym typeface="Univers Condensed"/>
                </a:rPr>
                <a:t>Le « a » de « agir », car nous sommes avant tout une ONG qui agit, pour renforcer les communautés et populations locales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18819" y="866775"/>
            <a:ext cx="12187102" cy="798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FA3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UNE IDENTITÉ FORTE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62081" y="385106"/>
            <a:ext cx="1919873" cy="1287188"/>
          </a:xfrm>
          <a:custGeom>
            <a:avLst/>
            <a:gdLst/>
            <a:ahLst/>
            <a:cxnLst/>
            <a:rect l="l" t="t" r="r" b="b"/>
            <a:pathLst>
              <a:path w="1919873" h="1287188">
                <a:moveTo>
                  <a:pt x="0" y="0"/>
                </a:moveTo>
                <a:lnTo>
                  <a:pt x="1919873" y="0"/>
                </a:lnTo>
                <a:lnTo>
                  <a:pt x="1919873" y="1287188"/>
                </a:lnTo>
                <a:lnTo>
                  <a:pt x="0" y="1287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74099"/>
            <a:ext cx="13606970" cy="798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FA3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LA VISION D’UN MONDE JUSTE, SOLIDAIRE ET DURABLE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895962"/>
            <a:ext cx="16230600" cy="3242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01525C"/>
                </a:solidFill>
                <a:latin typeface="Univers"/>
                <a:ea typeface="Univers"/>
                <a:cs typeface="Univers"/>
                <a:sym typeface="Univers"/>
              </a:rPr>
              <a:t>Ucoopia sera actrice de changement pour participer à l'émergence d'un monde où chacun et chacune peut </a:t>
            </a:r>
            <a:r>
              <a:rPr lang="en-US" sz="3600" b="1">
                <a:solidFill>
                  <a:srgbClr val="01525C"/>
                </a:solidFill>
                <a:latin typeface="Univers Bold"/>
                <a:ea typeface="Univers Bold"/>
                <a:cs typeface="Univers Bold"/>
                <a:sym typeface="Univers Bold"/>
              </a:rPr>
              <a:t>vivre dans la dignité</a:t>
            </a:r>
            <a:r>
              <a:rPr lang="en-US" sz="3600">
                <a:solidFill>
                  <a:srgbClr val="01525C"/>
                </a:solidFill>
                <a:latin typeface="Univers"/>
                <a:ea typeface="Univers"/>
                <a:cs typeface="Univers"/>
                <a:sym typeface="Univers"/>
              </a:rPr>
              <a:t>, en exerçant pleinement ses </a:t>
            </a:r>
            <a:r>
              <a:rPr lang="en-US" sz="3600" b="1">
                <a:solidFill>
                  <a:srgbClr val="01525C"/>
                </a:solidFill>
                <a:latin typeface="Univers Bold"/>
                <a:ea typeface="Univers Bold"/>
                <a:cs typeface="Univers Bold"/>
                <a:sym typeface="Univers Bold"/>
              </a:rPr>
              <a:t>droits fondamentaux</a:t>
            </a:r>
            <a:r>
              <a:rPr lang="en-US" sz="3600">
                <a:solidFill>
                  <a:srgbClr val="01525C"/>
                </a:solidFill>
                <a:latin typeface="Univers"/>
                <a:ea typeface="Univers"/>
                <a:cs typeface="Univers"/>
                <a:sym typeface="Univers"/>
              </a:rPr>
              <a:t>, en</a:t>
            </a:r>
            <a:r>
              <a:rPr lang="en-US" sz="3600" b="1">
                <a:solidFill>
                  <a:srgbClr val="01525C"/>
                </a:solidFill>
                <a:latin typeface="Univers Bold"/>
                <a:ea typeface="Univers Bold"/>
                <a:cs typeface="Univers Bold"/>
                <a:sym typeface="Univers Bold"/>
              </a:rPr>
              <a:t> harmonie avec les écosystèmes naturels</a:t>
            </a:r>
            <a:r>
              <a:rPr lang="en-US" sz="3600">
                <a:solidFill>
                  <a:srgbClr val="01525C"/>
                </a:solidFill>
                <a:latin typeface="Univers"/>
                <a:ea typeface="Univers"/>
                <a:cs typeface="Univers"/>
                <a:sym typeface="Univers"/>
              </a:rPr>
              <a:t>.</a:t>
            </a:r>
          </a:p>
          <a:p>
            <a:pPr algn="l">
              <a:lnSpc>
                <a:spcPts val="5040"/>
              </a:lnSpc>
            </a:pPr>
            <a:endParaRPr lang="en-US" sz="3600">
              <a:solidFill>
                <a:srgbClr val="01525C"/>
              </a:solidFill>
              <a:latin typeface="Univers"/>
              <a:ea typeface="Univers"/>
              <a:cs typeface="Univers"/>
              <a:sym typeface="Univer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829989" y="4572572"/>
            <a:ext cx="13250677" cy="5950037"/>
            <a:chOff x="0" y="0"/>
            <a:chExt cx="7070695" cy="317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070695" cy="3175000"/>
            </a:xfrm>
            <a:custGeom>
              <a:avLst/>
              <a:gdLst/>
              <a:ahLst/>
              <a:cxnLst/>
              <a:rect l="l" t="t" r="r" b="b"/>
              <a:pathLst>
                <a:path w="7070695" h="3175000">
                  <a:moveTo>
                    <a:pt x="7070695" y="3175000"/>
                  </a:moveTo>
                  <a:lnTo>
                    <a:pt x="0" y="3175000"/>
                  </a:lnTo>
                  <a:cubicBezTo>
                    <a:pt x="0" y="1421498"/>
                    <a:pt x="1582832" y="0"/>
                    <a:pt x="3535347" y="0"/>
                  </a:cubicBezTo>
                  <a:cubicBezTo>
                    <a:pt x="5487863" y="0"/>
                    <a:pt x="7070695" y="1421498"/>
                    <a:pt x="7070695" y="3175000"/>
                  </a:cubicBezTo>
                  <a:close/>
                </a:path>
              </a:pathLst>
            </a:custGeom>
            <a:blipFill>
              <a:blip r:embed="rId4"/>
              <a:stretch>
                <a:fillRect t="-20548" b="-27647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-10800000">
            <a:off x="-1818866" y="7819835"/>
            <a:ext cx="6953734" cy="1868593"/>
          </a:xfrm>
          <a:custGeom>
            <a:avLst/>
            <a:gdLst/>
            <a:ahLst/>
            <a:cxnLst/>
            <a:rect l="l" t="t" r="r" b="b"/>
            <a:pathLst>
              <a:path w="6953734" h="1868593">
                <a:moveTo>
                  <a:pt x="0" y="0"/>
                </a:moveTo>
                <a:lnTo>
                  <a:pt x="6953734" y="0"/>
                </a:lnTo>
                <a:lnTo>
                  <a:pt x="6953734" y="1868593"/>
                </a:lnTo>
                <a:lnTo>
                  <a:pt x="0" y="18685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62081" y="385106"/>
            <a:ext cx="1919873" cy="1287188"/>
          </a:xfrm>
          <a:custGeom>
            <a:avLst/>
            <a:gdLst/>
            <a:ahLst/>
            <a:cxnLst/>
            <a:rect l="l" t="t" r="r" b="b"/>
            <a:pathLst>
              <a:path w="1919873" h="1287188">
                <a:moveTo>
                  <a:pt x="0" y="0"/>
                </a:moveTo>
                <a:lnTo>
                  <a:pt x="1919873" y="0"/>
                </a:lnTo>
                <a:lnTo>
                  <a:pt x="1919873" y="1287188"/>
                </a:lnTo>
                <a:lnTo>
                  <a:pt x="0" y="1287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874099"/>
            <a:ext cx="12187102" cy="1541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FA3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4 DOMAINES D’INTERVENTION MAJEURS</a:t>
            </a:r>
          </a:p>
          <a:p>
            <a:pPr algn="l">
              <a:lnSpc>
                <a:spcPts val="5880"/>
              </a:lnSpc>
            </a:pPr>
            <a:endParaRPr lang="en-US" sz="4200" b="1">
              <a:solidFill>
                <a:srgbClr val="FFA300"/>
              </a:solidFill>
              <a:latin typeface="ITC Franklin Gothic LT Semi-Bold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224366" y="2154252"/>
            <a:ext cx="2279509" cy="3411310"/>
            <a:chOff x="0" y="0"/>
            <a:chExt cx="3039346" cy="45484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4427" cy="2896654"/>
            </a:xfrm>
            <a:custGeom>
              <a:avLst/>
              <a:gdLst/>
              <a:ahLst/>
              <a:cxnLst/>
              <a:rect l="l" t="t" r="r" b="b"/>
              <a:pathLst>
                <a:path w="2814427" h="2896654">
                  <a:moveTo>
                    <a:pt x="0" y="0"/>
                  </a:moveTo>
                  <a:lnTo>
                    <a:pt x="2814427" y="0"/>
                  </a:lnTo>
                  <a:lnTo>
                    <a:pt x="2814427" y="2896654"/>
                  </a:lnTo>
                  <a:lnTo>
                    <a:pt x="0" y="2896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32157" y="3005363"/>
              <a:ext cx="2907189" cy="1543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4"/>
                </a:lnSpc>
              </a:pPr>
              <a:r>
                <a:rPr lang="en-US" sz="2445" b="1">
                  <a:solidFill>
                    <a:srgbClr val="006666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SANTÉ ET SYSTÈMES DE SANTÉ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093644" y="2403820"/>
            <a:ext cx="4939950" cy="3161742"/>
            <a:chOff x="0" y="0"/>
            <a:chExt cx="6586600" cy="4215656"/>
          </a:xfrm>
        </p:grpSpPr>
        <p:sp>
          <p:nvSpPr>
            <p:cNvPr id="8" name="Freeform 8"/>
            <p:cNvSpPr/>
            <p:nvPr/>
          </p:nvSpPr>
          <p:spPr>
            <a:xfrm>
              <a:off x="609153" y="0"/>
              <a:ext cx="5368293" cy="2196388"/>
            </a:xfrm>
            <a:custGeom>
              <a:avLst/>
              <a:gdLst/>
              <a:ahLst/>
              <a:cxnLst/>
              <a:rect l="l" t="t" r="r" b="b"/>
              <a:pathLst>
                <a:path w="5368293" h="2196388">
                  <a:moveTo>
                    <a:pt x="0" y="0"/>
                  </a:moveTo>
                  <a:lnTo>
                    <a:pt x="5368294" y="0"/>
                  </a:lnTo>
                  <a:lnTo>
                    <a:pt x="5368294" y="2196388"/>
                  </a:lnTo>
                  <a:lnTo>
                    <a:pt x="0" y="2196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1048" b="-11048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2672606"/>
              <a:ext cx="6586600" cy="1543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4"/>
                </a:lnSpc>
              </a:pPr>
              <a:r>
                <a:rPr lang="en-US" sz="2445" b="1">
                  <a:solidFill>
                    <a:srgbClr val="006666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SYSTÈMES ALIMENTAIRES DURABLES ET GESTION DES RESSOURCES NATURELLES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20987" y="6128822"/>
            <a:ext cx="3585384" cy="3291749"/>
            <a:chOff x="0" y="0"/>
            <a:chExt cx="4780513" cy="4388999"/>
          </a:xfrm>
        </p:grpSpPr>
        <p:sp>
          <p:nvSpPr>
            <p:cNvPr id="11" name="Freeform 11"/>
            <p:cNvSpPr/>
            <p:nvPr/>
          </p:nvSpPr>
          <p:spPr>
            <a:xfrm>
              <a:off x="712063" y="0"/>
              <a:ext cx="3356387" cy="2529146"/>
            </a:xfrm>
            <a:custGeom>
              <a:avLst/>
              <a:gdLst/>
              <a:ahLst/>
              <a:cxnLst/>
              <a:rect l="l" t="t" r="r" b="b"/>
              <a:pathLst>
                <a:path w="3356387" h="2529146">
                  <a:moveTo>
                    <a:pt x="0" y="0"/>
                  </a:moveTo>
                  <a:lnTo>
                    <a:pt x="3356387" y="0"/>
                  </a:lnTo>
                  <a:lnTo>
                    <a:pt x="3356387" y="2529146"/>
                  </a:lnTo>
                  <a:lnTo>
                    <a:pt x="0" y="2529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0" y="2845949"/>
              <a:ext cx="4780513" cy="1543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450" b="1">
                  <a:solidFill>
                    <a:srgbClr val="006666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INSERTION </a:t>
              </a:r>
            </a:p>
            <a:p>
              <a:pPr algn="ctr">
                <a:lnSpc>
                  <a:spcPts val="2940"/>
                </a:lnSpc>
              </a:pPr>
              <a:r>
                <a:rPr lang="en-US" sz="2450" b="1">
                  <a:solidFill>
                    <a:srgbClr val="006666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SOCIO-ÉCONOMIQUE DES JEUNES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550509" y="6128822"/>
            <a:ext cx="3786419" cy="3291749"/>
            <a:chOff x="0" y="0"/>
            <a:chExt cx="5048558" cy="4388999"/>
          </a:xfrm>
        </p:grpSpPr>
        <p:sp>
          <p:nvSpPr>
            <p:cNvPr id="14" name="Freeform 14"/>
            <p:cNvSpPr/>
            <p:nvPr/>
          </p:nvSpPr>
          <p:spPr>
            <a:xfrm>
              <a:off x="1150375" y="0"/>
              <a:ext cx="2855059" cy="2369699"/>
            </a:xfrm>
            <a:custGeom>
              <a:avLst/>
              <a:gdLst/>
              <a:ahLst/>
              <a:cxnLst/>
              <a:rect l="l" t="t" r="r" b="b"/>
              <a:pathLst>
                <a:path w="2855059" h="2369699">
                  <a:moveTo>
                    <a:pt x="0" y="0"/>
                  </a:moveTo>
                  <a:lnTo>
                    <a:pt x="2855060" y="0"/>
                  </a:lnTo>
                  <a:lnTo>
                    <a:pt x="2855060" y="2369699"/>
                  </a:lnTo>
                  <a:lnTo>
                    <a:pt x="0" y="2369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0" y="2845949"/>
              <a:ext cx="5048558" cy="1543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450" b="1">
                  <a:solidFill>
                    <a:srgbClr val="006666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ÉDUCATION </a:t>
              </a:r>
            </a:p>
            <a:p>
              <a:pPr algn="ctr">
                <a:lnSpc>
                  <a:spcPts val="2940"/>
                </a:lnSpc>
              </a:pPr>
              <a:r>
                <a:rPr lang="en-US" sz="2450" b="1">
                  <a:solidFill>
                    <a:srgbClr val="006666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À LA </a:t>
              </a:r>
            </a:p>
            <a:p>
              <a:pPr algn="ctr">
                <a:lnSpc>
                  <a:spcPts val="2940"/>
                </a:lnSpc>
              </a:pPr>
              <a:r>
                <a:rPr lang="en-US" sz="2450" b="1">
                  <a:solidFill>
                    <a:srgbClr val="006666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CITOYENNETÉ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919419" y="2403820"/>
            <a:ext cx="8974420" cy="897442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9265" r="-21007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33112" y="403388"/>
            <a:ext cx="1919873" cy="1287188"/>
          </a:xfrm>
          <a:custGeom>
            <a:avLst/>
            <a:gdLst/>
            <a:ahLst/>
            <a:cxnLst/>
            <a:rect l="l" t="t" r="r" b="b"/>
            <a:pathLst>
              <a:path w="1919873" h="1287188">
                <a:moveTo>
                  <a:pt x="0" y="0"/>
                </a:moveTo>
                <a:lnTo>
                  <a:pt x="1919873" y="0"/>
                </a:lnTo>
                <a:lnTo>
                  <a:pt x="1919873" y="1287187"/>
                </a:lnTo>
                <a:lnTo>
                  <a:pt x="0" y="1287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69394" y="1589252"/>
            <a:ext cx="17962442" cy="8112737"/>
            <a:chOff x="0" y="0"/>
            <a:chExt cx="23949922" cy="108169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49922" cy="10816983"/>
            </a:xfrm>
            <a:custGeom>
              <a:avLst/>
              <a:gdLst/>
              <a:ahLst/>
              <a:cxnLst/>
              <a:rect l="l" t="t" r="r" b="b"/>
              <a:pathLst>
                <a:path w="23949922" h="10816983">
                  <a:moveTo>
                    <a:pt x="0" y="0"/>
                  </a:moveTo>
                  <a:lnTo>
                    <a:pt x="23949922" y="0"/>
                  </a:lnTo>
                  <a:lnTo>
                    <a:pt x="23949922" y="10816983"/>
                  </a:lnTo>
                  <a:lnTo>
                    <a:pt x="0" y="10816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7518" b="-16398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9100122" y="2078605"/>
              <a:ext cx="2874839" cy="752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41"/>
                </a:lnSpc>
              </a:pPr>
              <a:r>
                <a:rPr lang="en-US" sz="1784" b="1">
                  <a:solidFill>
                    <a:srgbClr val="006666"/>
                  </a:solidFill>
                  <a:latin typeface="Univers Bold"/>
                  <a:ea typeface="Univers Bold"/>
                  <a:cs typeface="Univers Bold"/>
                  <a:sym typeface="Univers Bold"/>
                </a:rPr>
                <a:t>Europe</a:t>
              </a:r>
            </a:p>
            <a:p>
              <a:pPr algn="l">
                <a:lnSpc>
                  <a:spcPts val="2141"/>
                </a:lnSpc>
              </a:pPr>
              <a:r>
                <a:rPr lang="en-US" sz="1784">
                  <a:solidFill>
                    <a:srgbClr val="006666"/>
                  </a:solidFill>
                  <a:latin typeface="Univers"/>
                  <a:ea typeface="Univers"/>
                  <a:cs typeface="Univers"/>
                  <a:sym typeface="Univers"/>
                </a:rPr>
                <a:t>Belgique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841527" y="8535144"/>
              <a:ext cx="4118045" cy="14577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41"/>
                </a:lnSpc>
              </a:pPr>
              <a:r>
                <a:rPr lang="en-US" sz="1750" b="1">
                  <a:solidFill>
                    <a:srgbClr val="006666"/>
                  </a:solidFill>
                  <a:latin typeface="Univers Bold"/>
                  <a:ea typeface="Univers Bold"/>
                  <a:cs typeface="Univers Bold"/>
                  <a:sym typeface="Univers Bold"/>
                </a:rPr>
                <a:t>Afrique centrale et australe</a:t>
              </a:r>
            </a:p>
            <a:p>
              <a:pPr algn="r">
                <a:lnSpc>
                  <a:spcPts val="2141"/>
                </a:lnSpc>
              </a:pPr>
              <a:r>
                <a:rPr lang="en-US" sz="1750">
                  <a:solidFill>
                    <a:srgbClr val="006666"/>
                  </a:solidFill>
                  <a:latin typeface="Univers"/>
                  <a:ea typeface="Univers"/>
                  <a:cs typeface="Univers"/>
                  <a:sym typeface="Univers"/>
                </a:rPr>
                <a:t>République </a:t>
              </a:r>
              <a:r>
                <a:rPr lang="en-US" sz="1750" err="1">
                  <a:solidFill>
                    <a:srgbClr val="006666"/>
                  </a:solidFill>
                  <a:latin typeface="Univers"/>
                  <a:ea typeface="Univers"/>
                  <a:cs typeface="Univers"/>
                  <a:sym typeface="Univers"/>
                </a:rPr>
                <a:t>démocratique</a:t>
              </a:r>
              <a:r>
                <a:rPr lang="en-US" sz="1750">
                  <a:solidFill>
                    <a:srgbClr val="006666"/>
                  </a:solidFill>
                  <a:latin typeface="Univers"/>
                  <a:ea typeface="Univers"/>
                  <a:cs typeface="Univers"/>
                  <a:sym typeface="Univers"/>
                </a:rPr>
                <a:t> du Congo et </a:t>
              </a:r>
              <a:r>
                <a:rPr lang="en-US" sz="1750" err="1">
                  <a:solidFill>
                    <a:srgbClr val="006666"/>
                  </a:solidFill>
                  <a:latin typeface="Univers"/>
                  <a:ea typeface="Univers"/>
                  <a:cs typeface="Univers"/>
                  <a:sym typeface="Univers"/>
                </a:rPr>
                <a:t>prochainement</a:t>
              </a:r>
              <a:r>
                <a:rPr lang="en-US" sz="1750">
                  <a:solidFill>
                    <a:srgbClr val="006666"/>
                  </a:solidFill>
                  <a:latin typeface="Univers"/>
                  <a:ea typeface="Univers"/>
                  <a:cs typeface="Univers"/>
                  <a:sym typeface="Univers"/>
                </a:rPr>
                <a:t> Madagascar</a:t>
              </a:r>
              <a:endParaRPr lang="en-US" sz="1750">
                <a:solidFill>
                  <a:srgbClr val="006666"/>
                </a:solidFill>
                <a:latin typeface="Univers"/>
                <a:ea typeface="Univers"/>
                <a:cs typeface="Univer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811654" y="6067444"/>
              <a:ext cx="4597879" cy="752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41"/>
                </a:lnSpc>
              </a:pPr>
              <a:r>
                <a:rPr lang="en-US" sz="1784" b="1">
                  <a:solidFill>
                    <a:srgbClr val="006666"/>
                  </a:solidFill>
                  <a:latin typeface="Univers Bold"/>
                  <a:ea typeface="Univers Bold"/>
                  <a:cs typeface="Univers Bold"/>
                  <a:sym typeface="Univers Bold"/>
                </a:rPr>
                <a:t>Asie</a:t>
              </a:r>
            </a:p>
            <a:p>
              <a:pPr algn="r">
                <a:lnSpc>
                  <a:spcPts val="2141"/>
                </a:lnSpc>
              </a:pPr>
              <a:r>
                <a:rPr lang="en-US" sz="1784">
                  <a:solidFill>
                    <a:srgbClr val="006666"/>
                  </a:solidFill>
                  <a:latin typeface="Univers"/>
                  <a:ea typeface="Univers"/>
                  <a:cs typeface="Univers"/>
                  <a:sym typeface="Univers"/>
                </a:rPr>
                <a:t>Cambodge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609773" y="6419973"/>
              <a:ext cx="2143313" cy="1810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41"/>
                </a:lnSpc>
              </a:pPr>
              <a:r>
                <a:rPr lang="en-US" sz="1784" b="1">
                  <a:solidFill>
                    <a:srgbClr val="006666"/>
                  </a:solidFill>
                  <a:latin typeface="Univers Bold"/>
                  <a:ea typeface="Univers Bold"/>
                  <a:cs typeface="Univers Bold"/>
                  <a:sym typeface="Univers Bold"/>
                </a:rPr>
                <a:t>Afrique de l’Ouest</a:t>
              </a:r>
            </a:p>
            <a:p>
              <a:pPr algn="l">
                <a:lnSpc>
                  <a:spcPts val="2141"/>
                </a:lnSpc>
              </a:pPr>
              <a:r>
                <a:rPr lang="en-US" sz="1784">
                  <a:solidFill>
                    <a:srgbClr val="006666"/>
                  </a:solidFill>
                  <a:latin typeface="Univers"/>
                  <a:ea typeface="Univers"/>
                  <a:cs typeface="Univers"/>
                  <a:sym typeface="Univers"/>
                </a:rPr>
                <a:t>Bénin, Burkina Faso, Guinée et Sénégal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56890" y="7830087"/>
              <a:ext cx="2394134" cy="752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41"/>
                </a:lnSpc>
              </a:pPr>
              <a:r>
                <a:rPr lang="en-US" sz="1784" b="1">
                  <a:solidFill>
                    <a:srgbClr val="006666"/>
                  </a:solidFill>
                  <a:latin typeface="Univers Bold"/>
                  <a:ea typeface="Univers Bold"/>
                  <a:cs typeface="Univers Bold"/>
                  <a:sym typeface="Univers Bold"/>
                </a:rPr>
                <a:t>Amérique latine</a:t>
              </a:r>
            </a:p>
            <a:p>
              <a:pPr algn="l">
                <a:lnSpc>
                  <a:spcPts val="2141"/>
                </a:lnSpc>
              </a:pPr>
              <a:r>
                <a:rPr lang="en-US" sz="1784">
                  <a:solidFill>
                    <a:srgbClr val="006666"/>
                  </a:solidFill>
                  <a:latin typeface="Univers"/>
                  <a:ea typeface="Univers"/>
                  <a:cs typeface="Univers"/>
                  <a:sym typeface="Univers"/>
                </a:rPr>
                <a:t>Bolivie, Pérou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10157646">
            <a:off x="14538707" y="6531902"/>
            <a:ext cx="7028555" cy="7010299"/>
          </a:xfrm>
          <a:custGeom>
            <a:avLst/>
            <a:gdLst/>
            <a:ahLst/>
            <a:cxnLst/>
            <a:rect l="l" t="t" r="r" b="b"/>
            <a:pathLst>
              <a:path w="7028555" h="7010299">
                <a:moveTo>
                  <a:pt x="0" y="0"/>
                </a:moveTo>
                <a:lnTo>
                  <a:pt x="7028555" y="0"/>
                </a:lnTo>
                <a:lnTo>
                  <a:pt x="7028555" y="7010299"/>
                </a:lnTo>
                <a:lnTo>
                  <a:pt x="0" y="7010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874099"/>
            <a:ext cx="12187102" cy="798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006666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 UNE PRÉSENCE SUR 4 CONTINENTS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813601" y="7624650"/>
            <a:ext cx="2239384" cy="2077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6"/>
              </a:lnSpc>
            </a:pPr>
            <a:r>
              <a:rPr lang="en-US" sz="3400" b="1">
                <a:solidFill>
                  <a:srgbClr val="FFFFFF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170 employé·es </a:t>
            </a:r>
          </a:p>
          <a:p>
            <a:pPr algn="ctr">
              <a:lnSpc>
                <a:spcPts val="4900"/>
              </a:lnSpc>
            </a:pPr>
            <a:endParaRPr lang="en-US" sz="3400" b="1">
              <a:solidFill>
                <a:srgbClr val="FFFFFF"/>
              </a:solidFill>
              <a:latin typeface="ITC Franklin Gothic LT Semi-Bold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ctr">
              <a:lnSpc>
                <a:spcPts val="4900"/>
              </a:lnSpc>
            </a:pPr>
            <a:endParaRPr lang="en-US" sz="3400" b="1">
              <a:solidFill>
                <a:srgbClr val="FFFFFF"/>
              </a:solidFill>
              <a:latin typeface="ITC Franklin Gothic LT Semi-Bold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813601" y="8881478"/>
            <a:ext cx="2239384" cy="1155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6"/>
              </a:lnSpc>
            </a:pPr>
            <a:r>
              <a:rPr lang="en-US" sz="2700" b="1" err="1">
                <a:solidFill>
                  <a:srgbClr val="FFFFFF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dont</a:t>
            </a:r>
            <a:r>
              <a:rPr lang="en-US" sz="2700" b="1">
                <a:solidFill>
                  <a:srgbClr val="FFFFFF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 140 sur les terrains</a:t>
            </a:r>
          </a:p>
          <a:p>
            <a:pPr algn="ctr">
              <a:lnSpc>
                <a:spcPts val="2916"/>
              </a:lnSpc>
            </a:pPr>
            <a:endParaRPr lang="en-US" sz="2700" b="1">
              <a:solidFill>
                <a:srgbClr val="FFFFFF"/>
              </a:solidFill>
              <a:latin typeface="ITC Franklin Gothic LT Semi-Bold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62081" y="385106"/>
            <a:ext cx="1919873" cy="1287188"/>
          </a:xfrm>
          <a:custGeom>
            <a:avLst/>
            <a:gdLst/>
            <a:ahLst/>
            <a:cxnLst/>
            <a:rect l="l" t="t" r="r" b="b"/>
            <a:pathLst>
              <a:path w="1919873" h="1287188">
                <a:moveTo>
                  <a:pt x="0" y="0"/>
                </a:moveTo>
                <a:lnTo>
                  <a:pt x="1919873" y="0"/>
                </a:lnTo>
                <a:lnTo>
                  <a:pt x="1919873" y="1287188"/>
                </a:lnTo>
                <a:lnTo>
                  <a:pt x="0" y="1287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818866" y="7819835"/>
            <a:ext cx="6953734" cy="1868593"/>
          </a:xfrm>
          <a:custGeom>
            <a:avLst/>
            <a:gdLst/>
            <a:ahLst/>
            <a:cxnLst/>
            <a:rect l="l" t="t" r="r" b="b"/>
            <a:pathLst>
              <a:path w="6953734" h="1868593">
                <a:moveTo>
                  <a:pt x="0" y="0"/>
                </a:moveTo>
                <a:lnTo>
                  <a:pt x="6953734" y="0"/>
                </a:lnTo>
                <a:lnTo>
                  <a:pt x="6953734" y="1868593"/>
                </a:lnTo>
                <a:lnTo>
                  <a:pt x="0" y="1868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874099"/>
            <a:ext cx="12187102" cy="798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FA3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NOTRE ADN D’ONG UNIVERSITAIRE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889395" y="4165685"/>
            <a:ext cx="7302617" cy="730261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630849" y="0"/>
                    <a:pt x="812800" y="181951"/>
                    <a:pt x="812800" y="406400"/>
                  </a:cubicBezTo>
                  <a:cubicBezTo>
                    <a:pt x="812800" y="630849"/>
                    <a:pt x="630849" y="812800"/>
                    <a:pt x="406400" y="812800"/>
                  </a:cubicBezTo>
                  <a:cubicBezTo>
                    <a:pt x="181951" y="812800"/>
                    <a:pt x="0" y="630849"/>
                    <a:pt x="0" y="406400"/>
                  </a:cubicBez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8196" t="-7247" r="-55483" b="-8328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22654" y="2013585"/>
            <a:ext cx="13320731" cy="1233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Des liens </a:t>
            </a:r>
            <a:r>
              <a:rPr lang="en-US" sz="3600" err="1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étroits</a:t>
            </a:r>
            <a:r>
              <a:rPr lang="en-US" sz="3600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 avec </a:t>
            </a:r>
            <a:r>
              <a:rPr lang="en-US" sz="3600" err="1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l’ULiège</a:t>
            </a:r>
            <a:r>
              <a:rPr lang="en-US" sz="3600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, </a:t>
            </a:r>
            <a:r>
              <a:rPr lang="en-US" sz="3600" err="1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l’ULB</a:t>
            </a:r>
            <a:r>
              <a:rPr lang="en-US" sz="3600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, </a:t>
            </a:r>
            <a:r>
              <a:rPr lang="en-US" sz="3600" err="1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l’UMONS</a:t>
            </a:r>
            <a:r>
              <a:rPr lang="en-US" sz="3600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 et </a:t>
            </a:r>
            <a:r>
              <a:rPr lang="en-US" sz="3600" err="1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l’ensemble</a:t>
            </a:r>
            <a:r>
              <a:rPr lang="en-US" sz="3600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 de </a:t>
            </a:r>
            <a:r>
              <a:rPr lang="en-US" sz="3600" err="1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nos</a:t>
            </a:r>
            <a:r>
              <a:rPr lang="en-US" sz="3600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 </a:t>
            </a:r>
            <a:r>
              <a:rPr lang="en-US" sz="3600" err="1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universités</a:t>
            </a:r>
            <a:r>
              <a:rPr lang="en-US" sz="3600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 locales </a:t>
            </a:r>
            <a:r>
              <a:rPr lang="en-US" sz="3600" err="1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partenaires</a:t>
            </a:r>
            <a:r>
              <a:rPr lang="en-US" sz="3600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2654" y="3269893"/>
            <a:ext cx="12593148" cy="132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Des recherche-actions participatives et inclusives pour stimuler la recherche et l’innovation.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2654" y="4526202"/>
            <a:ext cx="11069388" cy="19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6666"/>
                </a:solidFill>
                <a:latin typeface="Univers"/>
                <a:ea typeface="Univers"/>
                <a:cs typeface="Univers"/>
                <a:sym typeface="Univers"/>
              </a:rPr>
              <a:t>Des échanges et partages de savoirs (académiques, pratiques et traditionnels) entre tous les acteur·trices du changement.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62081" y="385106"/>
            <a:ext cx="1919873" cy="1287188"/>
          </a:xfrm>
          <a:custGeom>
            <a:avLst/>
            <a:gdLst/>
            <a:ahLst/>
            <a:cxnLst/>
            <a:rect l="l" t="t" r="r" b="b"/>
            <a:pathLst>
              <a:path w="1919873" h="1287188">
                <a:moveTo>
                  <a:pt x="0" y="0"/>
                </a:moveTo>
                <a:lnTo>
                  <a:pt x="1919873" y="0"/>
                </a:lnTo>
                <a:lnTo>
                  <a:pt x="1919873" y="1287188"/>
                </a:lnTo>
                <a:lnTo>
                  <a:pt x="0" y="1287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13056" y="9034568"/>
            <a:ext cx="698988" cy="698988"/>
          </a:xfrm>
          <a:custGeom>
            <a:avLst/>
            <a:gdLst/>
            <a:ahLst/>
            <a:cxnLst/>
            <a:rect l="l" t="t" r="r" b="b"/>
            <a:pathLst>
              <a:path w="698988" h="698988">
                <a:moveTo>
                  <a:pt x="0" y="0"/>
                </a:moveTo>
                <a:lnTo>
                  <a:pt x="698988" y="0"/>
                </a:lnTo>
                <a:lnTo>
                  <a:pt x="698988" y="698988"/>
                </a:lnTo>
                <a:lnTo>
                  <a:pt x="0" y="6989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94961" y="9097286"/>
            <a:ext cx="769902" cy="548555"/>
          </a:xfrm>
          <a:custGeom>
            <a:avLst/>
            <a:gdLst/>
            <a:ahLst/>
            <a:cxnLst/>
            <a:rect l="l" t="t" r="r" b="b"/>
            <a:pathLst>
              <a:path w="769902" h="548555">
                <a:moveTo>
                  <a:pt x="0" y="0"/>
                </a:moveTo>
                <a:lnTo>
                  <a:pt x="769901" y="0"/>
                </a:lnTo>
                <a:lnTo>
                  <a:pt x="769901" y="548555"/>
                </a:lnTo>
                <a:lnTo>
                  <a:pt x="0" y="5485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3867788" y="1905424"/>
            <a:ext cx="11164182" cy="62798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874099"/>
            <a:ext cx="12187102" cy="798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FFA3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EN SAVOIR PLUS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45394" y="8904002"/>
            <a:ext cx="4107180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006666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  <a:hlinkClick r:id="rId10" tooltip="http://www.ucoopia.org"/>
              </a:rPr>
              <a:t>www.ucoopia.org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02696" y="8935361"/>
            <a:ext cx="4256604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006666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info@ucoopia.org </a:t>
            </a:r>
          </a:p>
        </p:txBody>
      </p:sp>
      <p:sp>
        <p:nvSpPr>
          <p:cNvPr id="9" name="Freeform 9"/>
          <p:cNvSpPr/>
          <p:nvPr/>
        </p:nvSpPr>
        <p:spPr>
          <a:xfrm rot="-10800000">
            <a:off x="-1818866" y="7819835"/>
            <a:ext cx="6953734" cy="1868593"/>
          </a:xfrm>
          <a:custGeom>
            <a:avLst/>
            <a:gdLst/>
            <a:ahLst/>
            <a:cxnLst/>
            <a:rect l="l" t="t" r="r" b="b"/>
            <a:pathLst>
              <a:path w="6953734" h="1868593">
                <a:moveTo>
                  <a:pt x="0" y="0"/>
                </a:moveTo>
                <a:lnTo>
                  <a:pt x="6953734" y="0"/>
                </a:lnTo>
                <a:lnTo>
                  <a:pt x="6953734" y="1868593"/>
                </a:lnTo>
                <a:lnTo>
                  <a:pt x="0" y="18685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82707c-e4b2-4298-ab77-4b3535700b66" xsi:nil="true"/>
    <lcf76f155ced4ddcb4097134ff3c332f xmlns="dccc5d25-3044-420f-a498-1b9a81cef7b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5BF00DFCD77D479095D92BB73A308A" ma:contentTypeVersion="13" ma:contentTypeDescription="Crée un document." ma:contentTypeScope="" ma:versionID="e9541fe429df3f87f0fe235ff9ab364c">
  <xsd:schema xmlns:xsd="http://www.w3.org/2001/XMLSchema" xmlns:xs="http://www.w3.org/2001/XMLSchema" xmlns:p="http://schemas.microsoft.com/office/2006/metadata/properties" xmlns:ns2="dccc5d25-3044-420f-a498-1b9a81cef7bb" xmlns:ns3="4e82707c-e4b2-4298-ab77-4b3535700b66" targetNamespace="http://schemas.microsoft.com/office/2006/metadata/properties" ma:root="true" ma:fieldsID="3cf4428b18536647f8f2e20cbac85ca7" ns2:_="" ns3:_="">
    <xsd:import namespace="dccc5d25-3044-420f-a498-1b9a81cef7bb"/>
    <xsd:import namespace="4e82707c-e4b2-4298-ab77-4b3535700b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cc5d25-3044-420f-a498-1b9a81cef7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16270524-fc76-42c3-874c-3c845f9bab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82707c-e4b2-4298-ab77-4b3535700b6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3ae51dc-4e57-4820-8aac-22bd325c6459}" ma:internalName="TaxCatchAll" ma:showField="CatchAllData" ma:web="4e82707c-e4b2-4298-ab77-4b3535700b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9B5A9C-76E2-4137-A147-C12658B47935}">
  <ds:schemaRefs>
    <ds:schemaRef ds:uri="4e82707c-e4b2-4298-ab77-4b3535700b66"/>
    <ds:schemaRef ds:uri="dccc5d25-3044-420f-a498-1b9a81cef7b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157AB42-C408-46C0-9902-5B7F00EE55B4}">
  <ds:schemaRefs>
    <ds:schemaRef ds:uri="4e82707c-e4b2-4298-ab77-4b3535700b66"/>
    <ds:schemaRef ds:uri="dccc5d25-3044-420f-a498-1b9a81cef7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0538EF4-2907-4E49-AA48-102C71ED8D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Personnalisé</PresentationFormat>
  <Slides>8</Slides>
  <Notes>6</Notes>
  <HiddenSlides>0</HiddenSlide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présentation Ucoopia</dc:title>
  <cp:revision>2</cp:revision>
  <dcterms:created xsi:type="dcterms:W3CDTF">2006-08-16T00:00:00Z</dcterms:created>
  <dcterms:modified xsi:type="dcterms:W3CDTF">2025-08-28T05:53:57Z</dcterms:modified>
  <dc:identifier>DAGtakuOh20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0x010100F65BF00DFCD77D479095D92BB73A308A</vt:lpwstr>
  </property>
  <property fmtid="{D5CDD505-2E9C-101B-9397-08002B2CF9AE}" pid="3" name="MediaServiceImageTags">
    <vt:lpwstr/>
  </property>
</Properties>
</file>