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b9b0af7be6876f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b9b0af7be6876f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5ea97835b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5ea97835b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5ea97835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5ea97835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5ea97835b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5ea97835b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5ea97835b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5ea97835b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5ea97835b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5ea97835b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b9b0af7be6876f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8b9b0af7be6876f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5ea97835b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5ea97835b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-2400"/>
            <a:ext cx="9144000" cy="5141100"/>
          </a:xfrm>
          <a:prstGeom prst="rect">
            <a:avLst/>
          </a:prstGeom>
          <a:solidFill>
            <a:srgbClr val="B6D7A8"/>
          </a:solidFill>
          <a:ln cap="flat" cmpd="sng" w="762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597464" y="1059025"/>
            <a:ext cx="7949070" cy="2578068"/>
          </a:xfrm>
          <a:prstGeom prst="flowChartTerminator">
            <a:avLst/>
          </a:prstGeom>
          <a:solidFill>
            <a:srgbClr val="EAD1DC"/>
          </a:solidFill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/>
              <a:t>Comment</a:t>
            </a:r>
            <a:r>
              <a:rPr b="1" lang="fr" sz="2200"/>
              <a:t> établir un plan de suivi et de mise à jour des soins sylvicoles dans les exploitations agroforestières ?</a:t>
            </a:r>
            <a:endParaRPr b="1"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445250" y="282312"/>
            <a:ext cx="8698752" cy="4337172"/>
          </a:xfrm>
          <a:prstGeom prst="irregularSeal2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/>
              <a:t>Renforcement de capacités des bénéficiaires sur l’ensemble des soins sylvicoles </a:t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125" y="1647400"/>
            <a:ext cx="2222650" cy="30916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/>
          <p:nvPr/>
        </p:nvSpPr>
        <p:spPr>
          <a:xfrm rot="-1350485">
            <a:off x="104815" y="185473"/>
            <a:ext cx="3134683" cy="2148234"/>
          </a:xfrm>
          <a:prstGeom prst="wedgeEllipseCallout">
            <a:avLst>
              <a:gd fmla="val 16585" name="adj1"/>
              <a:gd fmla="val 75619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Regarnissage</a:t>
            </a:r>
            <a:endParaRPr b="1" sz="2600"/>
          </a:p>
        </p:txBody>
      </p:sp>
      <p:sp>
        <p:nvSpPr>
          <p:cNvPr id="67" name="Google Shape;67;p15"/>
          <p:cNvSpPr/>
          <p:nvPr/>
        </p:nvSpPr>
        <p:spPr>
          <a:xfrm rot="-664192">
            <a:off x="5535987" y="174647"/>
            <a:ext cx="3271775" cy="2823095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/>
              <a:t>remplacer les arbres morts. Il se fait le plus souvent après  les premières pluies</a:t>
            </a:r>
            <a:endParaRPr sz="190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7825" y="3627000"/>
            <a:ext cx="1764099" cy="134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7825" y="3627000"/>
            <a:ext cx="1796175" cy="134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 rot="-1120718">
            <a:off x="199875" y="292171"/>
            <a:ext cx="3323552" cy="1794641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Taille de formation et le tuteurage</a:t>
            </a:r>
            <a:endParaRPr b="1" sz="240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75" y="3260500"/>
            <a:ext cx="2911125" cy="16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5497350" y="2148400"/>
            <a:ext cx="3558300" cy="2531700"/>
          </a:xfrm>
          <a:prstGeom prst="cloudCallout">
            <a:avLst>
              <a:gd fmla="val -51292" name="adj1"/>
              <a:gd fmla="val 47428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P</a:t>
            </a:r>
            <a:r>
              <a:rPr lang="fr" sz="2000"/>
              <a:t>ermettre un port droit des arbres. ces soins se font après le développement des rameaux</a:t>
            </a:r>
            <a:endParaRPr sz="20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5825" y="236475"/>
            <a:ext cx="3788125" cy="190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3763" y="3218469"/>
            <a:ext cx="2348275" cy="1714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 rot="287">
            <a:off x="118725" y="126201"/>
            <a:ext cx="3598800" cy="1976400"/>
          </a:xfrm>
          <a:prstGeom prst="wedgeEllipseCallout">
            <a:avLst>
              <a:gd fmla="val 21850" name="adj1"/>
              <a:gd fmla="val 72135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Elagage des sujets adultes</a:t>
            </a:r>
            <a:endParaRPr b="1" sz="2400"/>
          </a:p>
        </p:txBody>
      </p:sp>
      <p:sp>
        <p:nvSpPr>
          <p:cNvPr id="84" name="Google Shape;84;p17"/>
          <p:cNvSpPr/>
          <p:nvPr/>
        </p:nvSpPr>
        <p:spPr>
          <a:xfrm>
            <a:off x="4814925" y="194725"/>
            <a:ext cx="4058400" cy="2749800"/>
          </a:xfrm>
          <a:prstGeom prst="cloudCallout">
            <a:avLst>
              <a:gd fmla="val 15769" name="adj1"/>
              <a:gd fmla="val 65767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4" y="2571751"/>
            <a:ext cx="3881400" cy="23309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5086725" y="467600"/>
            <a:ext cx="3717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Favoriser la pénétration des rayons solaires. E</a:t>
            </a:r>
            <a:r>
              <a:rPr lang="fr" sz="2000"/>
              <a:t>viter une trop grande fréquence des nuisibles. Les parties élaguées peuvent être utile pour le compostage</a:t>
            </a:r>
            <a:endParaRPr sz="20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5752" y="3483052"/>
            <a:ext cx="1607550" cy="16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5085" y="3483050"/>
            <a:ext cx="1292465" cy="16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7000" y="3483050"/>
            <a:ext cx="1607550" cy="16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 rot="287">
            <a:off x="139587" y="75651"/>
            <a:ext cx="3598800" cy="1976400"/>
          </a:xfrm>
          <a:prstGeom prst="wedgeEllipseCallout">
            <a:avLst>
              <a:gd fmla="val -35267" name="adj1"/>
              <a:gd fmla="val 6575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Taille de regénération</a:t>
            </a:r>
            <a:endParaRPr b="1" sz="2400"/>
          </a:p>
        </p:txBody>
      </p:sp>
      <p:sp>
        <p:nvSpPr>
          <p:cNvPr id="95" name="Google Shape;95;p18"/>
          <p:cNvSpPr/>
          <p:nvPr/>
        </p:nvSpPr>
        <p:spPr>
          <a:xfrm>
            <a:off x="4650625" y="194725"/>
            <a:ext cx="4222500" cy="2749800"/>
          </a:xfrm>
          <a:prstGeom prst="cloudCallout">
            <a:avLst>
              <a:gd fmla="val 15769" name="adj1"/>
              <a:gd fmla="val 65767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96" name="Google Shape;96;p18"/>
          <p:cNvSpPr txBox="1"/>
          <p:nvPr/>
        </p:nvSpPr>
        <p:spPr>
          <a:xfrm>
            <a:off x="5017125" y="567675"/>
            <a:ext cx="37929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Rajeunir le peuplement et avoir des pieds sains et productifs. Elle peut se pratiquer quand l’arbre est âgé ou en cas de maladie</a:t>
            </a:r>
            <a:endParaRPr sz="22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085" y="3483050"/>
            <a:ext cx="1292465" cy="16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000" y="3483050"/>
            <a:ext cx="1607550" cy="16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400" y="3679314"/>
            <a:ext cx="1607550" cy="121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25" y="2459275"/>
            <a:ext cx="3704900" cy="263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 rot="-1350328">
            <a:off x="-50003" y="128042"/>
            <a:ext cx="3155406" cy="2016419"/>
          </a:xfrm>
          <a:prstGeom prst="wedgeEllipseCallout">
            <a:avLst>
              <a:gd fmla="val 16585" name="adj1"/>
              <a:gd fmla="val 75619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00"/>
              <a:t>Cueillette des semences avant la déhiscence</a:t>
            </a:r>
            <a:endParaRPr b="1" sz="2500"/>
          </a:p>
        </p:txBody>
      </p:sp>
      <p:sp>
        <p:nvSpPr>
          <p:cNvPr id="106" name="Google Shape;106;p19"/>
          <p:cNvSpPr/>
          <p:nvPr/>
        </p:nvSpPr>
        <p:spPr>
          <a:xfrm rot="342">
            <a:off x="5858342" y="241962"/>
            <a:ext cx="3018600" cy="2603100"/>
          </a:xfrm>
          <a:prstGeom prst="cloudCallout">
            <a:avLst>
              <a:gd fmla="val 23866" name="adj1"/>
              <a:gd fmla="val 65471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/>
              <a:t>Eviter la colonisation de certaines espèces </a:t>
            </a:r>
            <a:endParaRPr sz="19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5525" y="1470425"/>
            <a:ext cx="2393650" cy="35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1411" y="3285550"/>
            <a:ext cx="2157500" cy="17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1150" y="3424572"/>
            <a:ext cx="1642850" cy="16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>
            <a:off x="631875" y="240125"/>
            <a:ext cx="2754900" cy="1529100"/>
          </a:xfrm>
          <a:prstGeom prst="wedgeEllipseCallout">
            <a:avLst>
              <a:gd fmla="val -24770" name="adj1"/>
              <a:gd fmla="val 79756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Emondage</a:t>
            </a:r>
            <a:endParaRPr b="1" sz="2400"/>
          </a:p>
        </p:txBody>
      </p:sp>
      <p:sp>
        <p:nvSpPr>
          <p:cNvPr id="115" name="Google Shape;115;p20"/>
          <p:cNvSpPr/>
          <p:nvPr/>
        </p:nvSpPr>
        <p:spPr>
          <a:xfrm>
            <a:off x="4572000" y="56900"/>
            <a:ext cx="4575000" cy="2243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16" name="Google Shape;116;p20"/>
          <p:cNvSpPr txBox="1"/>
          <p:nvPr/>
        </p:nvSpPr>
        <p:spPr>
          <a:xfrm>
            <a:off x="4903375" y="309875"/>
            <a:ext cx="3740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solidFill>
                  <a:schemeClr val="dk1"/>
                </a:solidFill>
              </a:rPr>
              <a:t>Se fait au besoin pour réduire le houppier et/ou débarrasser l’arbre de ses impuretés (mousses, lichens, bois mort etc)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59450"/>
            <a:ext cx="6200775" cy="2314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1150025" y="1326950"/>
            <a:ext cx="7127700" cy="1908300"/>
          </a:xfrm>
          <a:prstGeom prst="horizontalScroll">
            <a:avLst>
              <a:gd fmla="val 12500" name="adj"/>
            </a:avLst>
          </a:prstGeom>
          <a:solidFill>
            <a:srgbClr val="B6D7A8"/>
          </a:solidFill>
          <a:ln cap="flat" cmpd="sng" w="762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600"/>
              <a:t>Suivi et évaluation régulier des exploitations agroforestières</a:t>
            </a:r>
            <a:endParaRPr b="1"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345855DB84241862B37689FD78242" ma:contentTypeVersion="13" ma:contentTypeDescription="Crée un document." ma:contentTypeScope="" ma:versionID="1a1f24652cec484c4359d54c52e272ed">
  <xsd:schema xmlns:xsd="http://www.w3.org/2001/XMLSchema" xmlns:xs="http://www.w3.org/2001/XMLSchema" xmlns:p="http://schemas.microsoft.com/office/2006/metadata/properties" xmlns:ns2="b263bec4-c491-4be8-a319-b34a694fddcb" xmlns:ns3="39005467-c817-450f-8966-541dfe557eb7" targetNamespace="http://schemas.microsoft.com/office/2006/metadata/properties" ma:root="true" ma:fieldsID="a9fad8c6109ebc4b60d4287234192260" ns2:_="" ns3:_="">
    <xsd:import namespace="b263bec4-c491-4be8-a319-b34a694fddcb"/>
    <xsd:import namespace="39005467-c817-450f-8966-541dfe557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3bec4-c491-4be8-a319-b34a694fdd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05467-c817-450f-8966-541dfe557eb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D99E49-409F-49CA-A593-CF4B5662FF86}"/>
</file>

<file path=customXml/itemProps2.xml><?xml version="1.0" encoding="utf-8"?>
<ds:datastoreItem xmlns:ds="http://schemas.openxmlformats.org/officeDocument/2006/customXml" ds:itemID="{66FD40BF-1235-4FB2-9AC6-C8A3C106295D}"/>
</file>

<file path=customXml/itemProps3.xml><?xml version="1.0" encoding="utf-8"?>
<ds:datastoreItem xmlns:ds="http://schemas.openxmlformats.org/officeDocument/2006/customXml" ds:itemID="{BBA68FFD-BA38-4E4D-9551-A97F1D77B02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0x0101005D8345855DB84241862B37689FD78242</vt:lpwstr>
  </property>
</Properties>
</file>