
<file path=[Content_Types].xml><?xml version="1.0" encoding="utf-8"?>
<Types xmlns="http://schemas.openxmlformats.org/package/2006/content-types">
  <Default Extension="jfif" ContentType="image/jpeg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3" r:id="rId5"/>
    <p:sldId id="265" r:id="rId6"/>
    <p:sldId id="272" r:id="rId7"/>
    <p:sldId id="273" r:id="rId8"/>
    <p:sldId id="274" r:id="rId9"/>
    <p:sldId id="276" r:id="rId10"/>
    <p:sldId id="277" r:id="rId11"/>
    <p:sldId id="275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issata Ndiaye" initials="AN" lastIdx="2" clrIdx="0">
    <p:extLst>
      <p:ext uri="{19B8F6BF-5375-455C-9EA6-DF929625EA0E}">
        <p15:presenceInfo xmlns:p15="http://schemas.microsoft.com/office/powerpoint/2012/main" userId="S::ndiaye-a.senegal@gret.org::612ec265-65fa-4e4f-886c-97af5eb542b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79920" autoAdjust="0"/>
  </p:normalViewPr>
  <p:slideViewPr>
    <p:cSldViewPr snapToGrid="0" showGuides="1">
      <p:cViewPr>
        <p:scale>
          <a:sx n="67" d="100"/>
          <a:sy n="67" d="100"/>
        </p:scale>
        <p:origin x="452" y="56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1E9F6-10E4-4A50-ACA4-91316D2FF20D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A35A8-9462-4655-8878-3DA946A723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430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FR" sz="1100" b="1">
                <a:latin typeface="Times New Roman" panose="02020603050405020304" pitchFamily="18" charset="0"/>
                <a:cs typeface="Times New Roman" panose="02020603050405020304" pitchFamily="18" charset="0"/>
              </a:rPr>
              <a:t>Mouvement</a:t>
            </a:r>
            <a:r>
              <a:rPr lang="fr-FR" sz="1100">
                <a:latin typeface="Times New Roman" panose="02020603050405020304" pitchFamily="18" charset="0"/>
                <a:cs typeface="Times New Roman" panose="02020603050405020304" pitchFamily="18" charset="0"/>
              </a:rPr>
              <a:t> : Né en Amérique du Sud  (1980-1990) </a:t>
            </a:r>
            <a:r>
              <a:rPr lang="fr-FR" sz="1100"/>
              <a:t>en raison d'une production trop faible et d'une incapacité à acheter des intrants , </a:t>
            </a:r>
            <a:r>
              <a:rPr lang="fr-FR" sz="1100">
                <a:latin typeface="Times New Roman" panose="02020603050405020304" pitchFamily="18" charset="0"/>
                <a:cs typeface="Times New Roman" panose="02020603050405020304" pitchFamily="18" charset="0"/>
              </a:rPr>
              <a:t>Pris de conscience et actions collective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/>
              <a:t>Ex  (Mouvement Via Campesina</a:t>
            </a:r>
            <a:r>
              <a:rPr lang="fr-FR" sz="1100" baseline="0"/>
              <a:t> : la voie des paysan crer en 1993</a:t>
            </a:r>
            <a:endParaRPr lang="fr-FR" sz="110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>
                <a:latin typeface="Times New Roman" panose="02020603050405020304" pitchFamily="18" charset="0"/>
                <a:cs typeface="Times New Roman" panose="02020603050405020304" pitchFamily="18" charset="0"/>
              </a:rPr>
              <a:t> Encourage l'autonomie et la souveraineté alimentaires, les équilibres naturels, le développement rural et le maintien d'une agriculture locale et familiale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b="1">
                <a:latin typeface="Times New Roman" panose="02020603050405020304" pitchFamily="18" charset="0"/>
                <a:cs typeface="Times New Roman" panose="02020603050405020304" pitchFamily="18" charset="0"/>
              </a:rPr>
              <a:t>discipline scientifique </a:t>
            </a:r>
            <a:r>
              <a:rPr lang="fr-FR" sz="1100">
                <a:latin typeface="Times New Roman" panose="02020603050405020304" pitchFamily="18" charset="0"/>
                <a:cs typeface="Times New Roman" panose="02020603050405020304" pitchFamily="18" charset="0"/>
              </a:rPr>
              <a:t>:  Interdisciplinaire : Agronomie, Ecologie, Biologie, Sociologie, Economie , Etude de l’Agroécosystème – comprendre son fonctionnement pour utiliser au mieux les régulations biologiques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100" b="1">
                <a:latin typeface="Times New Roman" panose="02020603050405020304" pitchFamily="18" charset="0"/>
                <a:cs typeface="Times New Roman" panose="02020603050405020304" pitchFamily="18" charset="0"/>
              </a:rPr>
              <a:t>comme pratique  </a:t>
            </a:r>
            <a:r>
              <a:rPr lang="fr-FR" sz="1100">
                <a:latin typeface="Times New Roman" panose="02020603050405020304" pitchFamily="18" charset="0"/>
                <a:cs typeface="Times New Roman" panose="02020603050405020304" pitchFamily="18" charset="0"/>
              </a:rPr>
              <a:t>:S’inspirent des techniques traditionnelles locales et des connaissances des paysans  et ces Techniques permettant de réduire l’erosion et le travail du sol, augmenter la fertilité des sols , accroitre la biodiversité fonctionnelle , préserver la ressources en eau; favoriser la diversité génétique , l’autonimisation du troupeau et valorises ses produits  : agroforesterie , le composte  , les rotations de cultures , associations culturales  etc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A35A8-9462-4655-8878-3DA946A7233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2958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A35A8-9462-4655-8878-3DA946A7233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3056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Flux</a:t>
            </a:r>
            <a:r>
              <a:rPr lang="fr-FR" baseline="0" dirty="0"/>
              <a:t> internes : cycle agroécosystème   ( exemple d’un système agro sylvicole ou agrosylvopastorale) – fourrage : pour alimentation animale, traction pour travail sol, déjections pour fertilisation…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A35A8-9462-4655-8878-3DA946A7233C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16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Flux</a:t>
            </a:r>
            <a:r>
              <a:rPr lang="fr-FR" baseline="0" dirty="0"/>
              <a:t> internes : cycle agroécosystème   ( exemple d’un système agro sylvicole ou agrosylvopastorale) – fourrage : pour alimentation animale, traction pour travail sol, déjections pour fertilisation…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A35A8-9462-4655-8878-3DA946A7233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078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Flux</a:t>
            </a:r>
            <a:r>
              <a:rPr lang="fr-FR" baseline="0" dirty="0"/>
              <a:t> internes : cycle agroécosystème   ( exemple d’un système agro sylvicole ou agrosylvopastorale) – fourrage : pour alimentation animale, traction pour travail sol, déjections pour fertilisation…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A35A8-9462-4655-8878-3DA946A7233C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500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Flux</a:t>
            </a:r>
            <a:r>
              <a:rPr lang="fr-FR" baseline="0" dirty="0"/>
              <a:t> internes : cycle agroécosystème   ( exemple d’un système agro sylvicole ou agrosylvopastorale) – fourrage : pour alimentation animale, traction pour travail sol, déjections pour fertilisation…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A35A8-9462-4655-8878-3DA946A7233C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218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Flux</a:t>
            </a:r>
            <a:r>
              <a:rPr lang="fr-FR" baseline="0" dirty="0"/>
              <a:t> internes : cycle agroécosystème   ( exemple d’un système agro sylvicole ou agrosylvopastorale) – fourrage : pour alimentation animale, traction pour travail sol, déjections pour fertilisation…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A35A8-9462-4655-8878-3DA946A7233C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3317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4B63A5-A5FF-4AD5-95B5-325F26A0D6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ADA439D-0D91-4508-B77A-74FE4FA422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0EE1A5-A0D1-4277-83E3-DAA91C67E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349-9E9D-4CB5-8CD8-8EFF55A5F473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738FF4-2103-495B-8DCB-0D4858DF0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4C5FB-9AE4-490A-9568-FB2D007C5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D77A4-98EB-4CFE-9F69-96E2DEC26A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354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F9A7A7-28F3-44E4-86BF-CE4E1D824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EB3CCC7-8EEB-464D-8807-BF2D59CAA2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C34B60-5FD9-49D7-9449-7E481BCB7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349-9E9D-4CB5-8CD8-8EFF55A5F473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28F1B7-2CDA-4F67-B7E4-8C7CD6C65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4BDBD9-0DA3-4706-9908-C3E480F67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D77A4-98EB-4CFE-9F69-96E2DEC26A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1333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6096875-55EB-451B-B639-9067EA3747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44FA1E6-2853-4E62-AF7C-B983DF37C1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7A732E-39E4-474F-B196-4C7FCB5A2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349-9E9D-4CB5-8CD8-8EFF55A5F473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923045-07DD-41A1-8372-150AEC980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6202EB-7AAD-4A7B-AD41-033010AC9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D77A4-98EB-4CFE-9F69-96E2DEC26A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927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632DFE-5791-4DAE-B6EA-C0A18EE21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3CFA50-1E3B-45C0-90B5-B91DF0407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9D8049-E429-4ED0-B098-7220330EB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349-9E9D-4CB5-8CD8-8EFF55A5F473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5A0CEB-CA9A-42A4-8A8F-42457590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C8D622-54DC-4606-8C3B-DECFEEF17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D77A4-98EB-4CFE-9F69-96E2DEC26A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814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EC8B81-576D-4801-84A3-A1F1AD3D7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290CD1B-BEB5-4B9F-9161-6A640F849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56CCD5-5F69-4A78-B6D3-579028A6F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349-9E9D-4CB5-8CD8-8EFF55A5F473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8B18A1-89E4-4C1B-9FD7-542C2773B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41A484-2D81-488F-823E-3827615E8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D77A4-98EB-4CFE-9F69-96E2DEC26A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128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ECFB9-3851-4279-9172-B2FCEE334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B19A8F-A0B6-4ED9-A868-FCAF8E9EF8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326AB09-9E55-4B27-9700-E56A248EA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1C8B9B-EADA-4A94-AC87-DC3F3C3A5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349-9E9D-4CB5-8CD8-8EFF55A5F473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97062D1-9D85-4169-B4A5-394F1BBDA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78B145-A5FA-4219-A49E-619C470D0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D77A4-98EB-4CFE-9F69-96E2DEC26A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9887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DB8F3D-5FBF-40B5-B61C-A45FAA274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CFD064-7ADD-4F54-9847-160384200D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496F267-CCDF-42B3-A004-09203B7FEE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6BB049E-14A1-47BE-B104-DEAF95D7CA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752B742-31FE-4BA6-8AAA-B647EC8D0A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D6FB7CD-D750-4CCC-B39E-137E33F81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349-9E9D-4CB5-8CD8-8EFF55A5F473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805802-345C-48CB-BEC1-56CD5B279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DE14FA1-ABF1-4685-95EF-E6A60B4E1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D77A4-98EB-4CFE-9F69-96E2DEC26A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07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38F16F-2BC3-415B-9901-2DA8FC521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85EDB11-21AA-47E1-89A1-F9D8898B6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349-9E9D-4CB5-8CD8-8EFF55A5F473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BB16580-B14C-4386-BBA5-36053DF66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EBE01AF-01B9-403C-9CA5-DA51D30B5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D77A4-98EB-4CFE-9F69-96E2DEC26A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8774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7793A5E-137C-4088-AFF7-C36809B32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349-9E9D-4CB5-8CD8-8EFF55A5F473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1209EA4-4493-4BEA-96A0-CB1EC7998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59D32F2-9BA0-4C89-9F70-B9C083F79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D77A4-98EB-4CFE-9F69-96E2DEC26A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319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2B152F-5950-40A9-BB5E-41DA4E493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F9C3A9-E99D-4D0F-818F-F35790496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C4AE3EE-3AB3-43A9-B577-A263AA11E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792B5A4-A217-4363-9782-1B460E9E9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349-9E9D-4CB5-8CD8-8EFF55A5F473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B63140-BCD9-48A5-A697-ED5D1622B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6E49BC-E8D6-481F-A143-BF3F88A2D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D77A4-98EB-4CFE-9F69-96E2DEC26A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172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7DC3E0-B3A2-4482-AEE5-30B5380F9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54801AA-CA70-41E2-BDA5-EDC546D140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961B85A-5B90-468F-A38D-759312C562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E02BA52-9D0E-4502-A500-3AC1CFFC6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349-9E9D-4CB5-8CD8-8EFF55A5F473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25ED4E-538C-402E-A0A4-0666A3A3B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D974F0F-6234-4C93-B7A5-8815472F6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D77A4-98EB-4CFE-9F69-96E2DEC26A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5193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34F31D3-2AF5-453B-AD57-AF02A7400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764EB70-E113-4BBF-BECF-EDC6F1086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0B61F4-AA0D-422C-9221-D3A74FDB6D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95349-9E9D-4CB5-8CD8-8EFF55A5F473}" type="datetimeFigureOut">
              <a:rPr lang="fr-FR" smtClean="0"/>
              <a:t>02/12/2021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07580F-2B24-48B3-B70E-295D87BA6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5BFE4B-A2DB-4E5A-BD8D-18324D1F3F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D77A4-98EB-4CFE-9F69-96E2DEC26A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643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f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277BD6-F4B0-4B56-B0AD-C9EF7F657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288" y="2131218"/>
            <a:ext cx="11982450" cy="3014663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fr-FR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Comment Intégrer et valoriser des espèces locales et fruitières à grande valeur nutritives, fourragères et défensives ?</a:t>
            </a:r>
            <a:endParaRPr lang="fr-F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09889C6-5CB1-4799-AD35-9D8E705858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621" y="372999"/>
            <a:ext cx="1344058" cy="1338549"/>
          </a:xfrm>
          <a:prstGeom prst="rect">
            <a:avLst/>
          </a:prstGeom>
        </p:spPr>
      </p:pic>
      <p:pic>
        <p:nvPicPr>
          <p:cNvPr id="8" name="image2.jpeg">
            <a:extLst>
              <a:ext uri="{FF2B5EF4-FFF2-40B4-BE49-F238E27FC236}">
                <a16:creationId xmlns:a16="http://schemas.microsoft.com/office/drawing/2014/main" id="{45404254-68D0-43F1-9604-00C91530E1F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30733" t="3431" r="60360" b="81522"/>
          <a:stretch/>
        </p:blipFill>
        <p:spPr bwMode="auto">
          <a:xfrm>
            <a:off x="10034647" y="195499"/>
            <a:ext cx="1595378" cy="151604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image2.jpeg">
            <a:extLst>
              <a:ext uri="{FF2B5EF4-FFF2-40B4-BE49-F238E27FC236}">
                <a16:creationId xmlns:a16="http://schemas.microsoft.com/office/drawing/2014/main" id="{F83BD27A-EF9C-4464-8337-C67EE7A6F7B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15145" t="5279" r="72830" b="83105"/>
          <a:stretch/>
        </p:blipFill>
        <p:spPr bwMode="auto">
          <a:xfrm>
            <a:off x="4537135" y="485924"/>
            <a:ext cx="1595378" cy="8666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7615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BD3689-7325-4F2D-85A2-74E8244C7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962" y="269876"/>
            <a:ext cx="11268075" cy="69215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Important à prendre en compte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5DE7812-8F09-4720-A8E8-611A6099E9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25" y="1619749"/>
            <a:ext cx="2857500" cy="285750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06835DF4-3412-49C8-BFA5-ED3AED7AC5AC}"/>
              </a:ext>
            </a:extLst>
          </p:cNvPr>
          <p:cNvSpPr txBox="1"/>
          <p:nvPr/>
        </p:nvSpPr>
        <p:spPr>
          <a:xfrm>
            <a:off x="3895725" y="2400921"/>
            <a:ext cx="6438900" cy="145495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Espèces endogènes ont une croissance lente donc 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faut pas ignorés les exogènes qui ont une croissance plus rapide</a:t>
            </a: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58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BD3689-7325-4F2D-85A2-74E8244C7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962" y="336551"/>
            <a:ext cx="11268075" cy="69215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ctr"/>
            <a:r>
              <a:rPr lang="fr-F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Merci de votre attention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B79A9907-5100-49FA-8BD0-A38E569F5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025" y="1296302"/>
            <a:ext cx="7191375" cy="404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11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FBE0FD-5615-47DC-9043-8E2EBA759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62" y="277812"/>
            <a:ext cx="10829925" cy="711199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AD0910-4BDF-4047-A112-FA5DD8A44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9726"/>
            <a:ext cx="10153650" cy="4614862"/>
          </a:xfrm>
        </p:spPr>
        <p:txBody>
          <a:bodyPr>
            <a:normAutofit/>
          </a:bodyPr>
          <a:lstStyle/>
          <a:p>
            <a:pPr marL="571500" indent="-571500" algn="just">
              <a:lnSpc>
                <a:spcPct val="150000"/>
              </a:lnSpc>
              <a:buFont typeface="+mj-lt"/>
              <a:buAutoNum type="romanUcPeriod"/>
            </a:pPr>
            <a:r>
              <a:rPr lang="fr-FR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Quelles stratégies  mettre en place?</a:t>
            </a:r>
          </a:p>
          <a:p>
            <a:pPr marL="571500" indent="-571500" algn="just">
              <a:lnSpc>
                <a:spcPct val="150000"/>
              </a:lnSpc>
              <a:buFont typeface="+mj-lt"/>
              <a:buAutoNum type="romanUcPeriod"/>
            </a:pPr>
            <a:r>
              <a:rPr lang="fr-FR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Quelles espèces locales choisir?</a:t>
            </a:r>
          </a:p>
          <a:p>
            <a:pPr marL="571500" indent="-571500" algn="just">
              <a:lnSpc>
                <a:spcPct val="150000"/>
              </a:lnSpc>
              <a:buFont typeface="+mj-lt"/>
              <a:buAutoNum type="romanUcPeriod"/>
            </a:pPr>
            <a:r>
              <a:rPr lang="fr-FR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Comment valoriser?</a:t>
            </a:r>
          </a:p>
          <a:p>
            <a:pPr marL="571500" indent="-571500" algn="just">
              <a:lnSpc>
                <a:spcPct val="150000"/>
              </a:lnSpc>
              <a:buFont typeface="+mj-lt"/>
              <a:buAutoNum type="romanUcPeriod"/>
            </a:pPr>
            <a:r>
              <a:rPr lang="fr-FR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Quels acteurs impliqués?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8D3473F4-5D59-4B15-8DF1-459FF5FEE776}"/>
              </a:ext>
            </a:extLst>
          </p:cNvPr>
          <p:cNvSpPr txBox="1">
            <a:spLocks/>
          </p:cNvSpPr>
          <p:nvPr/>
        </p:nvSpPr>
        <p:spPr>
          <a:xfrm>
            <a:off x="838199" y="1609726"/>
            <a:ext cx="10153650" cy="4614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just">
              <a:lnSpc>
                <a:spcPct val="150000"/>
              </a:lnSpc>
              <a:buFont typeface="+mj-lt"/>
              <a:buAutoNum type="romanUcPeriod"/>
            </a:pPr>
            <a:r>
              <a:rPr lang="fr-FR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Quelles stratégies  mettre en place?</a:t>
            </a:r>
          </a:p>
          <a:p>
            <a:pPr marL="571500" indent="-571500" algn="just">
              <a:lnSpc>
                <a:spcPct val="150000"/>
              </a:lnSpc>
              <a:buFont typeface="+mj-lt"/>
              <a:buAutoNum type="romanUcPeriod"/>
            </a:pPr>
            <a:r>
              <a:rPr lang="fr-FR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Quelles espèces locales choisir?</a:t>
            </a:r>
          </a:p>
          <a:p>
            <a:pPr marL="571500" indent="-571500" algn="just">
              <a:lnSpc>
                <a:spcPct val="150000"/>
              </a:lnSpc>
              <a:buFont typeface="+mj-lt"/>
              <a:buAutoNum type="romanUcPeriod"/>
            </a:pPr>
            <a:r>
              <a:rPr lang="fr-FR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Comment valoriser?</a:t>
            </a:r>
          </a:p>
          <a:p>
            <a:pPr marL="571500" indent="-571500" algn="just">
              <a:lnSpc>
                <a:spcPct val="150000"/>
              </a:lnSpc>
              <a:buFont typeface="+mj-lt"/>
              <a:buAutoNum type="romanUcPeriod"/>
            </a:pPr>
            <a:r>
              <a:rPr lang="fr-FR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Quels acteurs impliqués?</a:t>
            </a:r>
            <a:endParaRPr lang="fr-FR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80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BD3689-7325-4F2D-85A2-74E8244C7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" y="127001"/>
            <a:ext cx="11725276" cy="501650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Quelles stratégies  mettre en place ?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124170-3CD7-416F-A4F4-3C6DC64B2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7374" y="1769986"/>
            <a:ext cx="6132513" cy="2114551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Sensibiliser sur les intérêts des espèces locales en prenant en compte les aspects socio- culturels (en se basant sur l’expertise des Exam)</a:t>
            </a:r>
          </a:p>
          <a:p>
            <a:pPr marL="0" lvl="0" indent="0">
              <a:lnSpc>
                <a:spcPct val="107000"/>
              </a:lnSpc>
              <a:buNone/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FD3A010-D02D-4CD4-B6D9-DD985160B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2798" y="1800225"/>
            <a:ext cx="4461649" cy="2790825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D48D3331-FCAC-468F-9197-218451077F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7176" y="1681163"/>
            <a:ext cx="2114550" cy="211455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F97853DE-8310-4E66-8E1B-BA08B86616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" y="4591050"/>
            <a:ext cx="2214563" cy="1524000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49222A2F-F6EE-4F1F-864E-3C4B303471EA}"/>
              </a:ext>
            </a:extLst>
          </p:cNvPr>
          <p:cNvSpPr txBox="1"/>
          <p:nvPr/>
        </p:nvSpPr>
        <p:spPr>
          <a:xfrm>
            <a:off x="2531269" y="4768698"/>
            <a:ext cx="6224586" cy="9939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Impliquer les bénéficiaires dans le choix des choix des espèces.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4AAB21D5-0D7E-4466-B6F6-746B33292829}"/>
              </a:ext>
            </a:extLst>
          </p:cNvPr>
          <p:cNvSpPr txBox="1">
            <a:spLocks/>
          </p:cNvSpPr>
          <p:nvPr/>
        </p:nvSpPr>
        <p:spPr>
          <a:xfrm>
            <a:off x="1857374" y="1790700"/>
            <a:ext cx="6132513" cy="2114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buFont typeface="Arial" panose="020B0604020202020204" pitchFamily="34" charset="0"/>
              <a:buNone/>
            </a:pPr>
            <a:r>
              <a:rPr lang="fr-F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Sensibiliser sur les intérêts des espèces locales en prenant en compte les aspects socio- culturels (en se basant sur l’expertise des Exam)</a:t>
            </a:r>
          </a:p>
          <a:p>
            <a:pPr marL="0" indent="0">
              <a:lnSpc>
                <a:spcPct val="107000"/>
              </a:lnSpc>
              <a:buFont typeface="Arial" panose="020B0604020202020204" pitchFamily="34" charset="0"/>
              <a:buNone/>
            </a:pPr>
            <a:endParaRPr lang="fr-FR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Font typeface="Arial" panose="020B0604020202020204" pitchFamily="34" charset="0"/>
              <a:buNone/>
            </a:pPr>
            <a:endParaRPr lang="fr-FR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Font typeface="Arial" panose="020B0604020202020204" pitchFamily="34" charset="0"/>
              <a:buNone/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86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BD3689-7325-4F2D-85A2-74E8244C7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962" y="390955"/>
            <a:ext cx="11268075" cy="69215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ctr"/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Quelles stratégies  mettre en place ?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124170-3CD7-416F-A4F4-3C6DC64B2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227" y="1630978"/>
            <a:ext cx="7198995" cy="1851660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Mettre en place des pépinières d’espèces forestière (formation)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60A917C-E59C-42D3-B932-8919570EF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8417" y="2180094"/>
            <a:ext cx="4164712" cy="260508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D9D8E9F8-1710-4A91-BB80-3DCC5C05D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457357"/>
            <a:ext cx="1457325" cy="194310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DEE9EB69-E476-439F-91E6-32E4F640BC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46" y="4301192"/>
            <a:ext cx="2016703" cy="1508495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88028FF2-0E64-4A99-900B-DDD97783EFF6}"/>
              </a:ext>
            </a:extLst>
          </p:cNvPr>
          <p:cNvSpPr txBox="1"/>
          <p:nvPr/>
        </p:nvSpPr>
        <p:spPr>
          <a:xfrm>
            <a:off x="2752725" y="4578385"/>
            <a:ext cx="6096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Encourager les </a:t>
            </a:r>
            <a:r>
              <a:rPr kumimoji="0" lang="fr-F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Exfam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GIE de faire la RNA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720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BD3689-7325-4F2D-85A2-74E8244C7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962" y="393701"/>
            <a:ext cx="11268075" cy="69215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kumimoji="0" lang="fr-FR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Quelles stratégies  mettre en place ?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946BF24-5A52-46BA-8A7C-231C2A30F0B2}"/>
              </a:ext>
            </a:extLst>
          </p:cNvPr>
          <p:cNvSpPr txBox="1"/>
          <p:nvPr/>
        </p:nvSpPr>
        <p:spPr>
          <a:xfrm>
            <a:off x="2085975" y="2268586"/>
            <a:ext cx="6096000" cy="19159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Favoriser les cadres de partages d’expériences entre les pairs (Entre </a:t>
            </a:r>
            <a:r>
              <a:rPr kumimoji="0" lang="fr-F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Exfam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entre GIE, </a:t>
            </a:r>
            <a:r>
              <a:rPr kumimoji="0" lang="fr-F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Exfam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-GIE, au près des autres bénéficiaires de projet / ONG)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3B4025A-4B53-4AD0-B971-BEE537144A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8417" y="2180094"/>
            <a:ext cx="4164712" cy="2605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BD3689-7325-4F2D-85A2-74E8244C7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962" y="365126"/>
            <a:ext cx="11268075" cy="69215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Quelles espèces locales choisir?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10884022-6F82-4E16-9A81-BFF75E8F5E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662242"/>
              </p:ext>
            </p:extLst>
          </p:nvPr>
        </p:nvGraphicFramePr>
        <p:xfrm>
          <a:off x="666750" y="1143000"/>
          <a:ext cx="11778839" cy="5451744"/>
        </p:xfrm>
        <a:graphic>
          <a:graphicData uri="http://schemas.openxmlformats.org/drawingml/2006/table">
            <a:tbl>
              <a:tblPr firstRow="1" firstCol="1" bandRow="1"/>
              <a:tblGrid>
                <a:gridCol w="3321431">
                  <a:extLst>
                    <a:ext uri="{9D8B030D-6E8A-4147-A177-3AD203B41FA5}">
                      <a16:colId xmlns:a16="http://schemas.microsoft.com/office/drawing/2014/main" val="3898791170"/>
                    </a:ext>
                  </a:extLst>
                </a:gridCol>
                <a:gridCol w="1537112">
                  <a:extLst>
                    <a:ext uri="{9D8B030D-6E8A-4147-A177-3AD203B41FA5}">
                      <a16:colId xmlns:a16="http://schemas.microsoft.com/office/drawing/2014/main" val="2743444916"/>
                    </a:ext>
                  </a:extLst>
                </a:gridCol>
                <a:gridCol w="1723762">
                  <a:extLst>
                    <a:ext uri="{9D8B030D-6E8A-4147-A177-3AD203B41FA5}">
                      <a16:colId xmlns:a16="http://schemas.microsoft.com/office/drawing/2014/main" val="196457407"/>
                    </a:ext>
                  </a:extLst>
                </a:gridCol>
                <a:gridCol w="1092447">
                  <a:extLst>
                    <a:ext uri="{9D8B030D-6E8A-4147-A177-3AD203B41FA5}">
                      <a16:colId xmlns:a16="http://schemas.microsoft.com/office/drawing/2014/main" val="179968355"/>
                    </a:ext>
                  </a:extLst>
                </a:gridCol>
                <a:gridCol w="1294468">
                  <a:extLst>
                    <a:ext uri="{9D8B030D-6E8A-4147-A177-3AD203B41FA5}">
                      <a16:colId xmlns:a16="http://schemas.microsoft.com/office/drawing/2014/main" val="3061392318"/>
                    </a:ext>
                  </a:extLst>
                </a:gridCol>
                <a:gridCol w="1397673">
                  <a:extLst>
                    <a:ext uri="{9D8B030D-6E8A-4147-A177-3AD203B41FA5}">
                      <a16:colId xmlns:a16="http://schemas.microsoft.com/office/drawing/2014/main" val="2726896523"/>
                    </a:ext>
                  </a:extLst>
                </a:gridCol>
                <a:gridCol w="1411946">
                  <a:extLst>
                    <a:ext uri="{9D8B030D-6E8A-4147-A177-3AD203B41FA5}">
                      <a16:colId xmlns:a16="http://schemas.microsoft.com/office/drawing/2014/main" val="1296734957"/>
                    </a:ext>
                  </a:extLst>
                </a:gridCol>
              </a:tblGrid>
              <a:tr h="6017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Espèces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Alimentation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Médicinale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Fourrage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Artisanal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Défensive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Cosmétique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6029710"/>
                  </a:ext>
                </a:extLst>
              </a:tr>
              <a:tr h="6017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Pterocarpus erinaceus  (vène)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Ecorce (anémie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Feuilles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Post-récolte (</a:t>
                      </a:r>
                      <a:r>
                        <a:rPr lang="fr-FR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146300"/>
                  </a:ext>
                </a:extLst>
              </a:tr>
              <a:tr h="6017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Cordyla pinata ( dimb)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Folioles et fruit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Décoctions :  parasites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Feuilles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488742"/>
                  </a:ext>
                </a:extLst>
              </a:tr>
              <a:tr h="6017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Scloroceo bierra ( beer)  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Fruits (jus)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Écorces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145548"/>
                  </a:ext>
                </a:extLst>
              </a:tr>
              <a:tr h="12170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Parkia</a:t>
                      </a: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0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biglobosa</a:t>
                      </a: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 (néré)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Fruits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Infusion écorce et feuille :  fièvre jaune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055223"/>
                  </a:ext>
                </a:extLst>
              </a:tr>
              <a:tr h="6017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Pliostigma</a:t>
                      </a: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0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retulatum</a:t>
                      </a: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( </a:t>
                      </a:r>
                      <a:r>
                        <a:rPr lang="fr-FR" sz="20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nguiguis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Aditif, folioles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L’impuissance et ulcère,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Feuilles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571418"/>
                  </a:ext>
                </a:extLst>
              </a:tr>
              <a:tr h="6017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Acacia </a:t>
                      </a:r>
                      <a:r>
                        <a:rPr lang="fr-FR" sz="20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radiana</a:t>
                      </a: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Maladies de la peau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feuilles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Haie vives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965996"/>
                  </a:ext>
                </a:extLst>
              </a:tr>
              <a:tr h="4801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karité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Beurre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beurre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beurre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147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878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BD3689-7325-4F2D-85A2-74E8244C7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962" y="317501"/>
            <a:ext cx="11268075" cy="69215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Quelles espèces locales choisir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408A307-4E19-467E-933F-D7D5FBE11964}"/>
              </a:ext>
            </a:extLst>
          </p:cNvPr>
          <p:cNvSpPr txBox="1"/>
          <p:nvPr/>
        </p:nvSpPr>
        <p:spPr>
          <a:xfrm>
            <a:off x="3492817" y="1428750"/>
            <a:ext cx="8923020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fr-FR" sz="3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Pour les arbres fruitiers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20ACDF6-CC10-47A3-A231-CDB6A1EB2A2E}"/>
              </a:ext>
            </a:extLst>
          </p:cNvPr>
          <p:cNvSpPr txBox="1"/>
          <p:nvPr/>
        </p:nvSpPr>
        <p:spPr>
          <a:xfrm>
            <a:off x="552451" y="2432624"/>
            <a:ext cx="11372850" cy="32483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Densification de manguiers et anacardier ( Mettre les anacardes des comme brises- vent et ou par feux 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Greffer le </a:t>
            </a:r>
            <a:r>
              <a:rPr lang="fr-F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Zyzyphus</a:t>
            </a: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mauritaiana</a:t>
            </a: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pour avoir la variété </a:t>
            </a:r>
            <a:r>
              <a:rPr lang="fr-F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gola</a:t>
            </a: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Introduire le  corossolier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Agrumes ; papaye ; banane, </a:t>
            </a:r>
          </a:p>
        </p:txBody>
      </p:sp>
    </p:spTree>
    <p:extLst>
      <p:ext uri="{BB962C8B-B14F-4D97-AF65-F5344CB8AC3E}">
        <p14:creationId xmlns:p14="http://schemas.microsoft.com/office/powerpoint/2010/main" val="115287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BD3689-7325-4F2D-85A2-74E8244C7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962" y="317501"/>
            <a:ext cx="11268075" cy="69215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fr-F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Comment valorisation ?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583FAE2-8394-4CD6-804D-A7BE2C6D66D9}"/>
              </a:ext>
            </a:extLst>
          </p:cNvPr>
          <p:cNvSpPr txBox="1"/>
          <p:nvPr/>
        </p:nvSpPr>
        <p:spPr>
          <a:xfrm>
            <a:off x="542925" y="2124075"/>
            <a:ext cx="10391775" cy="38120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Fruits non mur  de </a:t>
            </a:r>
            <a:r>
              <a:rPr lang="fr-F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cordyla</a:t>
            </a: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séchage , cuisson  et sauce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Karité : beurre de karité,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Mangue : mangues séchés , confiture  et jus  ( de même que  les agrumes)</a:t>
            </a:r>
          </a:p>
        </p:txBody>
      </p:sp>
    </p:spTree>
    <p:extLst>
      <p:ext uri="{BB962C8B-B14F-4D97-AF65-F5344CB8AC3E}">
        <p14:creationId xmlns:p14="http://schemas.microsoft.com/office/powerpoint/2010/main" val="83510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BD3689-7325-4F2D-85A2-74E8244C7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962" y="317501"/>
            <a:ext cx="11268075" cy="69215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Quels acteurs associés ?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20ACDF6-CC10-47A3-A231-CDB6A1EB2A2E}"/>
              </a:ext>
            </a:extLst>
          </p:cNvPr>
          <p:cNvSpPr txBox="1"/>
          <p:nvPr/>
        </p:nvSpPr>
        <p:spPr>
          <a:xfrm>
            <a:off x="728663" y="1200149"/>
            <a:ext cx="11001374" cy="3709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Techniciens eaux et </a:t>
            </a:r>
            <a:r>
              <a:rPr kumimoji="0" lang="fr-F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foréts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(plan d’aménagement </a:t>
            </a:r>
            <a:r>
              <a:rPr lang="fr-FR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pépinière et reboisement )</a:t>
            </a: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population locale (bénéficiaires , autorités </a:t>
            </a:r>
            <a:r>
              <a:rPr kumimoji="0" lang="fr-F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administa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coutumières)</a:t>
            </a: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Expertises internes et externes sur la transformation et valorisation des produits </a:t>
            </a:r>
          </a:p>
        </p:txBody>
      </p:sp>
    </p:spTree>
    <p:extLst>
      <p:ext uri="{BB962C8B-B14F-4D97-AF65-F5344CB8AC3E}">
        <p14:creationId xmlns:p14="http://schemas.microsoft.com/office/powerpoint/2010/main" val="232381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8345855DB84241862B37689FD78242" ma:contentTypeVersion="13" ma:contentTypeDescription="Crée un document." ma:contentTypeScope="" ma:versionID="1a1f24652cec484c4359d54c52e272ed">
  <xsd:schema xmlns:xsd="http://www.w3.org/2001/XMLSchema" xmlns:xs="http://www.w3.org/2001/XMLSchema" xmlns:p="http://schemas.microsoft.com/office/2006/metadata/properties" xmlns:ns2="b263bec4-c491-4be8-a319-b34a694fddcb" xmlns:ns3="39005467-c817-450f-8966-541dfe557eb7" targetNamespace="http://schemas.microsoft.com/office/2006/metadata/properties" ma:root="true" ma:fieldsID="a9fad8c6109ebc4b60d4287234192260" ns2:_="" ns3:_="">
    <xsd:import namespace="b263bec4-c491-4be8-a319-b34a694fddcb"/>
    <xsd:import namespace="39005467-c817-450f-8966-541dfe557e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63bec4-c491-4be8-a319-b34a694fdd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05467-c817-450f-8966-541dfe557eb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3BCBF8E-D854-4CA5-9A9D-F7AC1A21669E}"/>
</file>

<file path=customXml/itemProps2.xml><?xml version="1.0" encoding="utf-8"?>
<ds:datastoreItem xmlns:ds="http://schemas.openxmlformats.org/officeDocument/2006/customXml" ds:itemID="{225DEAFC-6F31-4CF2-A2D6-6906229CAABA}"/>
</file>

<file path=customXml/itemProps3.xml><?xml version="1.0" encoding="utf-8"?>
<ds:datastoreItem xmlns:ds="http://schemas.openxmlformats.org/officeDocument/2006/customXml" ds:itemID="{328E2366-BC8A-46EE-846F-C0ECBEB8B8C4}"/>
</file>

<file path=docProps/app.xml><?xml version="1.0" encoding="utf-8"?>
<Properties xmlns="http://schemas.openxmlformats.org/officeDocument/2006/extended-properties" xmlns:vt="http://schemas.openxmlformats.org/officeDocument/2006/docPropsVTypes">
  <TotalTime>27231</TotalTime>
  <Words>765</Words>
  <Application>Microsoft Office PowerPoint</Application>
  <PresentationFormat>Grand écran</PresentationFormat>
  <Paragraphs>120</Paragraphs>
  <Slides>11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Thème Office</vt:lpstr>
      <vt:lpstr> Comment Intégrer et valoriser des espèces locales et fruitières à grande valeur nutritives, fourragères et défensives ?</vt:lpstr>
      <vt:lpstr>Plan</vt:lpstr>
      <vt:lpstr>Quelles stratégies  mettre en place ?</vt:lpstr>
      <vt:lpstr>Quelles stratégies  mettre en place ?</vt:lpstr>
      <vt:lpstr>Quelles stratégies  mettre en place ?</vt:lpstr>
      <vt:lpstr>                                  Quelles espèces locales choisir?</vt:lpstr>
      <vt:lpstr>                        Quelles espèces locales choisir</vt:lpstr>
      <vt:lpstr>                         Comment valorisation ?</vt:lpstr>
      <vt:lpstr>                        Quels acteurs associés ?</vt:lpstr>
      <vt:lpstr>            Important à prendre en compte</vt:lpstr>
      <vt:lpstr>Merci de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de Recherche-Action sur l’opérationnalisation d’une GIRE dans la zone des Niayes</dc:title>
  <dc:creator>Aissata Ndiaye</dc:creator>
  <cp:lastModifiedBy>Aissata Ndiaye</cp:lastModifiedBy>
  <cp:revision>77</cp:revision>
  <dcterms:created xsi:type="dcterms:W3CDTF">2021-02-08T08:16:54Z</dcterms:created>
  <dcterms:modified xsi:type="dcterms:W3CDTF">2021-12-03T09:24:41Z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0x0101005D8345855DB84241862B37689FD78242</vt:lpwstr>
  </property>
</Properties>
</file>