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comments/comment1.xml" ContentType="application/vnd.openxmlformats-officedocument.presentationml.comment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C" initials="P" lastIdx="1" clrIdx="0">
    <p:extLst>
      <p:ext uri="{19B8F6BF-5375-455C-9EA6-DF929625EA0E}">
        <p15:presenceInfo xmlns:p15="http://schemas.microsoft.com/office/powerpoint/2012/main" userId="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330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2-02T17:43:31.109" idx="1">
    <p:pos x="6778" y="1178"/>
    <p:text>(porte graine pour le cas les legumes)</p:text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BB9499-08F3-491A-8A70-1427D1DFA0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2C3F136-BC93-4513-A4B4-15276CEBA5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5E218D-4081-4F36-ABD6-FC336B551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CBE-EEEC-4389-AC89-9E5F720B565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A0DF04-BFA9-431F-94AF-976E99569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2D5DE7-D1BB-4924-B334-19D42D511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62B4-8E62-4828-9C26-BAB18A68A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750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8475A0-96F2-4E8C-AEB0-877B7D430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A4E45A1-ABE8-4DD0-B028-3076EDFDC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9AD962-0ACB-47A8-A63F-FF8DD9CF8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CBE-EEEC-4389-AC89-9E5F720B565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D1F7CF-6606-48D3-9DDF-9061A7004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583A0B-C45F-4E98-9FA1-8B21B1DD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62B4-8E62-4828-9C26-BAB18A68A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3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57D7A63-B381-44DB-ABD2-A3D5BBF5BA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CF73C4B-68E8-4AE1-8ECE-DEE17A8047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67B868-AF5B-4679-BC44-2834ACF3E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CBE-EEEC-4389-AC89-9E5F720B565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ABA80-1252-4855-8190-19AED773A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3CBA56-E76A-433D-8D48-92276DCDF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62B4-8E62-4828-9C26-BAB18A68A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49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8A6FBC-F327-425D-A8E5-CD9360DD2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07CCD8-D943-4F92-A7FE-19895C8E6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DCC241-16BD-4323-82A5-562F1DEAD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CBE-EEEC-4389-AC89-9E5F720B565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CFF4BB-000D-4D4C-9E5E-8734599F2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CD8683-9531-442E-A199-716BA2884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62B4-8E62-4828-9C26-BAB18A68A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701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692BCE-AD5A-4D7D-AC3C-08453B9A0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9FE184-79CF-4E96-B629-3B11DC8F7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A05696-8BCB-4385-B9B2-27FB8A5AC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CBE-EEEC-4389-AC89-9E5F720B565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A25603-9239-42F7-866D-00073CDB4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ABF030-7331-43CC-AAB0-F134886D6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62B4-8E62-4828-9C26-BAB18A68A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025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0B1D45-819D-4CF9-8724-1A5841E08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91E6E1-8E3E-40C4-97BF-626FEB279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C6DA7BB-ABBF-404B-90A3-F3C690DA0B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45DFF1-0FAA-449A-B195-27309CC09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CBE-EEEC-4389-AC89-9E5F720B565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9BBED7-37F3-4359-BCF9-7D018494A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E8EAF0-5343-401F-A555-D754E14E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62B4-8E62-4828-9C26-BAB18A68A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5430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058F0-A5CB-4553-9BA7-8ECACD18E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8132A5-2D42-42BC-8233-D49352635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2B03E26-69A4-4F03-952C-E36A333D1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92313C7-1A7F-49B4-998F-BDF44916F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100737C-3E81-4751-A12B-8AC6ADE008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E743985-C44E-4E2F-8B27-040547B35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CBE-EEEC-4389-AC89-9E5F720B565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05FFB55-996E-4232-BACC-EA352F9D5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0790348-4BD1-4E14-980A-341BBD9C1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62B4-8E62-4828-9C26-BAB18A68A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587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372BDD-1D8A-4817-B023-17CFC0834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CD8554E-6463-46CD-8F0B-4ED5C994F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CBE-EEEC-4389-AC89-9E5F720B565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A35BFB-D660-4496-8617-ACECE352B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0E648BE-3093-40F2-AC2E-8F1463CC8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62B4-8E62-4828-9C26-BAB18A68A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12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B8F8AD3-F8DB-4540-8856-27CBB91F3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CBE-EEEC-4389-AC89-9E5F720B565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D07E1BE-6FEE-4D4E-9A15-82A51A560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0ACFEBE-B6A9-468B-AE75-9FFD4C5E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62B4-8E62-4828-9C26-BAB18A68A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60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69FEA9-F5C7-4F19-914C-6BDCFA216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76C374-533D-4CF1-84D9-959E5B4DF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C3A2D2-9D87-4B29-9904-0117DFE7D8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F41AC6-B3A5-4033-9EAF-72C2A588E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CBE-EEEC-4389-AC89-9E5F720B565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4563B4-A3B8-4085-BAFA-2494DCCD4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EB2693-78B6-49F4-9938-61B3619D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62B4-8E62-4828-9C26-BAB18A68A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713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2C40E1-CA83-407C-B1E5-3F84BB19F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5ADC914-BBA2-4152-9613-BF5603FBBA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115B7C4-AC9D-4C6E-BE40-78955A563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40095F2-1EB2-4BAF-B4B1-B643BDAE8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CBE-EEEC-4389-AC89-9E5F720B565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CF63542-7088-4458-9B98-A080F87A6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76F89E-B34F-42F5-8635-3C6FD62C5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62B4-8E62-4828-9C26-BAB18A68A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27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18A24D-17B5-4821-8542-CED2BA5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643194-0EDE-4DFA-838C-215EA9FE5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8ED8F5-B42A-4AE0-858E-1EB5635CBB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72CBE-EEEC-4389-AC89-9E5F720B5656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D95B86-33C4-4DD8-BA67-64EA236931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A038BA-2CCE-4D8D-94C4-D7C6FB7F73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562B4-8E62-4828-9C26-BAB18A68A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33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B9BDCF-E80C-4247-BDE1-50C24223E0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9463" y="2235200"/>
            <a:ext cx="9144000" cy="2387600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fr-FR" sz="48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itchFamily="66" charset="0"/>
                <a:ea typeface="+mn-ea"/>
                <a:cs typeface="+mn-cs"/>
              </a:rPr>
              <a:t>Comment organiser la production pour améliorer les revenus</a:t>
            </a:r>
          </a:p>
        </p:txBody>
      </p:sp>
    </p:spTree>
    <p:extLst>
      <p:ext uri="{BB962C8B-B14F-4D97-AF65-F5344CB8AC3E}">
        <p14:creationId xmlns:p14="http://schemas.microsoft.com/office/powerpoint/2010/main" val="2242365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EAC1F1-0069-4566-96A5-20B071476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/>
              <a:t>Impliquer les producteurs a être un acteur du financement depuis le début de l’accompagnement</a:t>
            </a:r>
            <a:br>
              <a:rPr lang="fr-FR" sz="3200" dirty="0"/>
            </a:br>
            <a:endParaRPr lang="fr-FR" sz="32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CB81BB-E86C-4846-9E7B-196C28B1F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Contribution au financement</a:t>
            </a:r>
          </a:p>
          <a:p>
            <a:r>
              <a:rPr lang="fr-FR" dirty="0"/>
              <a:t>Contribution à l’aménagement</a:t>
            </a:r>
          </a:p>
          <a:p>
            <a:r>
              <a:rPr lang="fr-FR" dirty="0"/>
              <a:t> contribution à la prise de décision </a:t>
            </a:r>
          </a:p>
        </p:txBody>
      </p:sp>
    </p:spTree>
    <p:extLst>
      <p:ext uri="{BB962C8B-B14F-4D97-AF65-F5344CB8AC3E}">
        <p14:creationId xmlns:p14="http://schemas.microsoft.com/office/powerpoint/2010/main" val="945680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1ACBBE-52DF-4FFA-9C90-B9FAF283B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Mettre en place des outils de gestion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B5E1C9-198D-47A8-B2E9-38372A205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Fiche de collecte</a:t>
            </a:r>
          </a:p>
          <a:p>
            <a:r>
              <a:rPr lang="fr-FR" dirty="0"/>
              <a:t>Fiche de production</a:t>
            </a:r>
          </a:p>
          <a:p>
            <a:r>
              <a:rPr lang="fr-FR" dirty="0"/>
              <a:t>Registre des </a:t>
            </a:r>
            <a:r>
              <a:rPr lang="fr-FR" dirty="0" err="1"/>
              <a:t>menbres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2318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714882-B93F-4AE2-B75D-5360DC500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Créer un cadre de concertation entre les producteurs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F8B82B-4344-4ED5-9A1D-640A253BB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Formation et sensibilisation à intégrer les réseaux locaux et nationaux</a:t>
            </a:r>
          </a:p>
          <a:p>
            <a:r>
              <a:rPr lang="fr-FR" dirty="0"/>
              <a:t> Favorise la collaboration entre producteurs</a:t>
            </a:r>
          </a:p>
        </p:txBody>
      </p:sp>
    </p:spTree>
    <p:extLst>
      <p:ext uri="{BB962C8B-B14F-4D97-AF65-F5344CB8AC3E}">
        <p14:creationId xmlns:p14="http://schemas.microsoft.com/office/powerpoint/2010/main" val="1855195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B23559-6BF6-415D-8A63-EB4684B22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90" y="110889"/>
            <a:ext cx="10515600" cy="1325563"/>
          </a:xfrm>
        </p:spPr>
        <p:txBody>
          <a:bodyPr/>
          <a:lstStyle/>
          <a:p>
            <a:r>
              <a:rPr lang="fr-FR" dirty="0"/>
              <a:t>Organisation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206A81D-160A-468E-8701-94ABDAF6B70A}"/>
              </a:ext>
            </a:extLst>
          </p:cNvPr>
          <p:cNvSpPr txBox="1"/>
          <p:nvPr/>
        </p:nvSpPr>
        <p:spPr>
          <a:xfrm>
            <a:off x="9492916" y="926432"/>
            <a:ext cx="1911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Icone planification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0A73B80-4976-460D-AAF5-123EF039A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" y="1800226"/>
            <a:ext cx="6188075" cy="892175"/>
          </a:xfrm>
          <a:prstGeom prst="rect">
            <a:avLst/>
          </a:prstGeom>
          <a:solidFill>
            <a:srgbClr val="0774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en-US" altLang="fr-FR">
              <a:solidFill>
                <a:srgbClr val="FFFFFF"/>
              </a:solidFill>
              <a:cs typeface="Calibri" panose="020F050202020403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7E755D1-3B4A-4DB8-8F94-B28D81F71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250" y="3060701"/>
            <a:ext cx="6375400" cy="914400"/>
          </a:xfrm>
          <a:prstGeom prst="rect">
            <a:avLst/>
          </a:prstGeom>
          <a:solidFill>
            <a:srgbClr val="0774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en-US" altLang="fr-FR">
              <a:solidFill>
                <a:srgbClr val="FFFFFF"/>
              </a:solidFill>
              <a:cs typeface="Calibri" panose="020F050202020403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DD53F2C-F5D1-4524-9A58-1A18F9940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" y="4264026"/>
            <a:ext cx="6188075" cy="942975"/>
          </a:xfrm>
          <a:prstGeom prst="rect">
            <a:avLst/>
          </a:prstGeom>
          <a:solidFill>
            <a:srgbClr val="0774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en-US" altLang="fr-FR">
              <a:solidFill>
                <a:srgbClr val="FFFFFF"/>
              </a:solidFill>
              <a:cs typeface="Calibri" panose="020F0502020204030204" pitchFamily="34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2E71A3E0-8FF6-4D39-B4A3-A7254C64D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" y="5497513"/>
            <a:ext cx="6188075" cy="892175"/>
          </a:xfrm>
          <a:prstGeom prst="rect">
            <a:avLst/>
          </a:prstGeom>
          <a:solidFill>
            <a:srgbClr val="0774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en-US" altLang="fr-FR">
              <a:solidFill>
                <a:srgbClr val="FFFFFF"/>
              </a:solidFill>
              <a:cs typeface="Calibri" panose="020F0502020204030204" pitchFamily="34" charset="0"/>
            </a:endParaRPr>
          </a:p>
        </p:txBody>
      </p:sp>
      <p:grpSp>
        <p:nvGrpSpPr>
          <p:cNvPr id="9" name="Group 7">
            <a:extLst>
              <a:ext uri="{FF2B5EF4-FFF2-40B4-BE49-F238E27FC236}">
                <a16:creationId xmlns:a16="http://schemas.microsoft.com/office/drawing/2014/main" id="{77D4DE45-B2B4-4808-9937-75441A2AD380}"/>
              </a:ext>
            </a:extLst>
          </p:cNvPr>
          <p:cNvGrpSpPr>
            <a:grpSpLocks/>
          </p:cNvGrpSpPr>
          <p:nvPr/>
        </p:nvGrpSpPr>
        <p:grpSpPr bwMode="auto">
          <a:xfrm>
            <a:off x="160337" y="1703388"/>
            <a:ext cx="6213475" cy="919163"/>
            <a:chOff x="0" y="1863208"/>
            <a:chExt cx="6213183" cy="919128"/>
          </a:xfrm>
        </p:grpSpPr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0A50C784-B0F3-4E73-BA8F-92C056360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1442" y="1889260"/>
              <a:ext cx="5261741" cy="893076"/>
            </a:xfrm>
            <a:prstGeom prst="rect">
              <a:avLst/>
            </a:prstGeom>
            <a:solidFill>
              <a:srgbClr val="2C2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endParaRPr lang="en-US" altLang="fr-FR">
                <a:solidFill>
                  <a:srgbClr val="FFFFFF"/>
                </a:solidFill>
                <a:cs typeface="Calibri" panose="020F0502020204030204" pitchFamily="34" charset="0"/>
              </a:endParaRPr>
            </a:p>
          </p:txBody>
        </p:sp>
        <p:grpSp>
          <p:nvGrpSpPr>
            <p:cNvPr id="11" name="Group 6">
              <a:extLst>
                <a:ext uri="{FF2B5EF4-FFF2-40B4-BE49-F238E27FC236}">
                  <a16:creationId xmlns:a16="http://schemas.microsoft.com/office/drawing/2014/main" id="{949CF988-2AFE-47E9-9F63-DEAA2EBD51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863208"/>
              <a:ext cx="1141883" cy="893076"/>
              <a:chOff x="0" y="1863208"/>
              <a:chExt cx="1141883" cy="893076"/>
            </a:xfrm>
          </p:grpSpPr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4B3EDFC2-0E0C-49DC-A8A8-650F05FFB20D}"/>
                  </a:ext>
                </a:extLst>
              </p:cNvPr>
              <p:cNvSpPr/>
              <p:nvPr/>
            </p:nvSpPr>
            <p:spPr>
              <a:xfrm>
                <a:off x="0" y="1863208"/>
                <a:ext cx="939756" cy="893729"/>
              </a:xfrm>
              <a:prstGeom prst="rect">
                <a:avLst/>
              </a:prstGeom>
              <a:solidFill>
                <a:srgbClr val="DCEEA7"/>
              </a:solidFill>
              <a:ln cap="flat">
                <a:noFill/>
                <a:prstDash val="solid"/>
              </a:ln>
            </p:spPr>
            <p:txBody>
              <a:bodyPr anchor="ctr" anchorCtr="1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4800" b="1" kern="0">
                    <a:solidFill>
                      <a:srgbClr val="FFFFFF"/>
                    </a:solidFill>
                    <a:effectLst>
                      <a:outerShdw dist="38096" dir="2700000">
                        <a:srgbClr val="000000"/>
                      </a:outerShdw>
                    </a:effectLst>
                    <a:latin typeface="Calibri" pitchFamily="34"/>
                    <a:cs typeface="Calibri" pitchFamily="34"/>
                  </a:rPr>
                  <a:t>01</a:t>
                </a:r>
              </a:p>
            </p:txBody>
          </p:sp>
          <p:sp>
            <p:nvSpPr>
              <p:cNvPr id="13" name="Isosceles Triangle 5">
                <a:extLst>
                  <a:ext uri="{FF2B5EF4-FFF2-40B4-BE49-F238E27FC236}">
                    <a16:creationId xmlns:a16="http://schemas.microsoft.com/office/drawing/2014/main" id="{5C923CB2-FFA3-42F2-B2C8-9452397A6E27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13">
                <a:off x="858040" y="2174749"/>
                <a:ext cx="297692" cy="269994"/>
              </a:xfrm>
              <a:custGeom>
                <a:avLst/>
                <a:gdLst>
                  <a:gd name="T0" fmla="*/ 148846 w 297692"/>
                  <a:gd name="T1" fmla="*/ 0 h 269994"/>
                  <a:gd name="T2" fmla="*/ 297692 w 297692"/>
                  <a:gd name="T3" fmla="*/ 134997 h 269994"/>
                  <a:gd name="T4" fmla="*/ 148846 w 297692"/>
                  <a:gd name="T5" fmla="*/ 269994 h 269994"/>
                  <a:gd name="T6" fmla="*/ 0 w 297692"/>
                  <a:gd name="T7" fmla="*/ 134997 h 269994"/>
                  <a:gd name="T8" fmla="*/ 148846 w 297692"/>
                  <a:gd name="T9" fmla="*/ 0 h 269994"/>
                  <a:gd name="T10" fmla="*/ 74423 w 297692"/>
                  <a:gd name="T11" fmla="*/ 134997 h 269994"/>
                  <a:gd name="T12" fmla="*/ 0 w 297692"/>
                  <a:gd name="T13" fmla="*/ 269994 h 269994"/>
                  <a:gd name="T14" fmla="*/ 148846 w 297692"/>
                  <a:gd name="T15" fmla="*/ 269994 h 269994"/>
                  <a:gd name="T16" fmla="*/ 297692 w 297692"/>
                  <a:gd name="T17" fmla="*/ 269994 h 269994"/>
                  <a:gd name="T18" fmla="*/ 223269 w 297692"/>
                  <a:gd name="T19" fmla="*/ 134997 h 269994"/>
                  <a:gd name="T20" fmla="*/ 17694720 60000 65536"/>
                  <a:gd name="T21" fmla="*/ 0 60000 65536"/>
                  <a:gd name="T22" fmla="*/ 5898240 60000 65536"/>
                  <a:gd name="T23" fmla="*/ 11796480 60000 65536"/>
                  <a:gd name="T24" fmla="*/ 17694720 60000 65536"/>
                  <a:gd name="T25" fmla="*/ 11796480 60000 65536"/>
                  <a:gd name="T26" fmla="*/ 5898240 60000 65536"/>
                  <a:gd name="T27" fmla="*/ 5898240 60000 65536"/>
                  <a:gd name="T28" fmla="*/ 5898240 60000 65536"/>
                  <a:gd name="T29" fmla="*/ 0 60000 65536"/>
                  <a:gd name="T30" fmla="*/ 74423 w 297692"/>
                  <a:gd name="T31" fmla="*/ 134997 h 269994"/>
                  <a:gd name="T32" fmla="*/ 223269 w 297692"/>
                  <a:gd name="T33" fmla="*/ 269994 h 2699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97692" h="269994">
                    <a:moveTo>
                      <a:pt x="0" y="269994"/>
                    </a:moveTo>
                    <a:lnTo>
                      <a:pt x="148846" y="0"/>
                    </a:lnTo>
                    <a:lnTo>
                      <a:pt x="297692" y="269994"/>
                    </a:lnTo>
                    <a:lnTo>
                      <a:pt x="0" y="269994"/>
                    </a:lnTo>
                    <a:close/>
                  </a:path>
                </a:pathLst>
              </a:custGeom>
              <a:solidFill>
                <a:srgbClr val="DCEE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anchor="ctr" anchorCtr="1"/>
              <a:lstStyle/>
              <a:p>
                <a:endParaRPr lang="fr-FR"/>
              </a:p>
            </p:txBody>
          </p:sp>
        </p:grpSp>
      </p:grpSp>
      <p:grpSp>
        <p:nvGrpSpPr>
          <p:cNvPr id="14" name="Group 8">
            <a:extLst>
              <a:ext uri="{FF2B5EF4-FFF2-40B4-BE49-F238E27FC236}">
                <a16:creationId xmlns:a16="http://schemas.microsoft.com/office/drawing/2014/main" id="{5F3DC945-D58E-47C3-8ECF-A874C8C72425}"/>
              </a:ext>
            </a:extLst>
          </p:cNvPr>
          <p:cNvGrpSpPr>
            <a:grpSpLocks/>
          </p:cNvGrpSpPr>
          <p:nvPr/>
        </p:nvGrpSpPr>
        <p:grpSpPr bwMode="auto">
          <a:xfrm>
            <a:off x="163512" y="2935288"/>
            <a:ext cx="6323013" cy="982663"/>
            <a:chOff x="2843" y="3095189"/>
            <a:chExt cx="6323734" cy="982769"/>
          </a:xfrm>
        </p:grpSpPr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194F457A-03EE-4686-94C2-527DC8092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2587" y="3108137"/>
              <a:ext cx="5393990" cy="969821"/>
            </a:xfrm>
            <a:prstGeom prst="rect">
              <a:avLst/>
            </a:prstGeom>
            <a:solidFill>
              <a:srgbClr val="2C2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endParaRPr lang="en-US" altLang="fr-FR">
                <a:solidFill>
                  <a:srgbClr val="FFFFFF"/>
                </a:solidFill>
                <a:cs typeface="Calibri" panose="020F0502020204030204" pitchFamily="34" charset="0"/>
              </a:endParaRPr>
            </a:p>
          </p:txBody>
        </p:sp>
        <p:grpSp>
          <p:nvGrpSpPr>
            <p:cNvPr id="16" name="Group 10">
              <a:extLst>
                <a:ext uri="{FF2B5EF4-FFF2-40B4-BE49-F238E27FC236}">
                  <a16:creationId xmlns:a16="http://schemas.microsoft.com/office/drawing/2014/main" id="{15F47260-DEC0-4347-97B0-B7BF194171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43" y="3095189"/>
              <a:ext cx="1170625" cy="969821"/>
              <a:chOff x="2843" y="3095189"/>
              <a:chExt cx="1170625" cy="969821"/>
            </a:xfrm>
          </p:grpSpPr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65678A17-1767-47EF-B3C0-F1D0B01344D9}"/>
                  </a:ext>
                </a:extLst>
              </p:cNvPr>
              <p:cNvSpPr/>
              <p:nvPr/>
            </p:nvSpPr>
            <p:spPr>
              <a:xfrm>
                <a:off x="2843" y="3095189"/>
                <a:ext cx="962134" cy="970068"/>
              </a:xfrm>
              <a:prstGeom prst="rect">
                <a:avLst/>
              </a:prstGeom>
              <a:solidFill>
                <a:srgbClr val="CAE67B"/>
              </a:solidFill>
              <a:ln cap="flat">
                <a:noFill/>
                <a:prstDash val="solid"/>
              </a:ln>
            </p:spPr>
            <p:txBody>
              <a:bodyPr anchor="ctr" anchorCtr="1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4800" b="1" kern="0">
                    <a:solidFill>
                      <a:srgbClr val="FFFFFF"/>
                    </a:solidFill>
                    <a:effectLst>
                      <a:outerShdw dist="38096" dir="2700000">
                        <a:srgbClr val="000000"/>
                      </a:outerShdw>
                    </a:effectLst>
                    <a:latin typeface="Calibri" pitchFamily="34"/>
                    <a:cs typeface="Calibri" pitchFamily="34"/>
                  </a:rPr>
                  <a:t>02</a:t>
                </a:r>
              </a:p>
            </p:txBody>
          </p:sp>
          <p:sp>
            <p:nvSpPr>
              <p:cNvPr id="18" name="Isosceles Triangle 12">
                <a:extLst>
                  <a:ext uri="{FF2B5EF4-FFF2-40B4-BE49-F238E27FC236}">
                    <a16:creationId xmlns:a16="http://schemas.microsoft.com/office/drawing/2014/main" id="{E0DF9710-2B57-4281-88BB-660AFC41EDCA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13">
                <a:off x="873440" y="3441706"/>
                <a:ext cx="323267" cy="276788"/>
              </a:xfrm>
              <a:custGeom>
                <a:avLst/>
                <a:gdLst>
                  <a:gd name="T0" fmla="*/ 161634 w 323267"/>
                  <a:gd name="T1" fmla="*/ 0 h 276788"/>
                  <a:gd name="T2" fmla="*/ 323267 w 323267"/>
                  <a:gd name="T3" fmla="*/ 138394 h 276788"/>
                  <a:gd name="T4" fmla="*/ 161634 w 323267"/>
                  <a:gd name="T5" fmla="*/ 276788 h 276788"/>
                  <a:gd name="T6" fmla="*/ 0 w 323267"/>
                  <a:gd name="T7" fmla="*/ 138394 h 276788"/>
                  <a:gd name="T8" fmla="*/ 161634 w 323267"/>
                  <a:gd name="T9" fmla="*/ 0 h 276788"/>
                  <a:gd name="T10" fmla="*/ 80817 w 323267"/>
                  <a:gd name="T11" fmla="*/ 138394 h 276788"/>
                  <a:gd name="T12" fmla="*/ 0 w 323267"/>
                  <a:gd name="T13" fmla="*/ 276788 h 276788"/>
                  <a:gd name="T14" fmla="*/ 161634 w 323267"/>
                  <a:gd name="T15" fmla="*/ 276788 h 276788"/>
                  <a:gd name="T16" fmla="*/ 323267 w 323267"/>
                  <a:gd name="T17" fmla="*/ 276788 h 276788"/>
                  <a:gd name="T18" fmla="*/ 242450 w 323267"/>
                  <a:gd name="T19" fmla="*/ 138394 h 276788"/>
                  <a:gd name="T20" fmla="*/ 17694720 60000 65536"/>
                  <a:gd name="T21" fmla="*/ 0 60000 65536"/>
                  <a:gd name="T22" fmla="*/ 5898240 60000 65536"/>
                  <a:gd name="T23" fmla="*/ 11796480 60000 65536"/>
                  <a:gd name="T24" fmla="*/ 17694720 60000 65536"/>
                  <a:gd name="T25" fmla="*/ 11796480 60000 65536"/>
                  <a:gd name="T26" fmla="*/ 5898240 60000 65536"/>
                  <a:gd name="T27" fmla="*/ 5898240 60000 65536"/>
                  <a:gd name="T28" fmla="*/ 5898240 60000 65536"/>
                  <a:gd name="T29" fmla="*/ 0 60000 65536"/>
                  <a:gd name="T30" fmla="*/ 80817 w 323267"/>
                  <a:gd name="T31" fmla="*/ 138394 h 276788"/>
                  <a:gd name="T32" fmla="*/ 242450 w 323267"/>
                  <a:gd name="T33" fmla="*/ 276788 h 27678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23267" h="276788">
                    <a:moveTo>
                      <a:pt x="0" y="276788"/>
                    </a:moveTo>
                    <a:lnTo>
                      <a:pt x="161634" y="0"/>
                    </a:lnTo>
                    <a:lnTo>
                      <a:pt x="323267" y="276788"/>
                    </a:lnTo>
                    <a:lnTo>
                      <a:pt x="0" y="276788"/>
                    </a:lnTo>
                    <a:close/>
                  </a:path>
                </a:pathLst>
              </a:custGeom>
              <a:solidFill>
                <a:srgbClr val="CAE6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anchor="ctr" anchorCtr="1"/>
              <a:lstStyle/>
              <a:p>
                <a:endParaRPr lang="fr-FR"/>
              </a:p>
            </p:txBody>
          </p:sp>
        </p:grpSp>
      </p:grpSp>
      <p:grpSp>
        <p:nvGrpSpPr>
          <p:cNvPr id="19" name="Group 13">
            <a:extLst>
              <a:ext uri="{FF2B5EF4-FFF2-40B4-BE49-F238E27FC236}">
                <a16:creationId xmlns:a16="http://schemas.microsoft.com/office/drawing/2014/main" id="{3582AAA1-9958-459F-B2F6-7F22C943B85A}"/>
              </a:ext>
            </a:extLst>
          </p:cNvPr>
          <p:cNvGrpSpPr>
            <a:grpSpLocks/>
          </p:cNvGrpSpPr>
          <p:nvPr/>
        </p:nvGrpSpPr>
        <p:grpSpPr bwMode="auto">
          <a:xfrm>
            <a:off x="160337" y="4289426"/>
            <a:ext cx="6200775" cy="892175"/>
            <a:chOff x="0" y="4449324"/>
            <a:chExt cx="6201332" cy="893076"/>
          </a:xfrm>
        </p:grpSpPr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4DEFA2FD-00B8-4DA5-88CA-E45E14A2A1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9591" y="4449324"/>
              <a:ext cx="5261741" cy="893076"/>
            </a:xfrm>
            <a:prstGeom prst="rect">
              <a:avLst/>
            </a:prstGeom>
            <a:solidFill>
              <a:srgbClr val="2C2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endParaRPr lang="en-US" altLang="fr-FR">
                <a:solidFill>
                  <a:srgbClr val="FFFFFF"/>
                </a:solidFill>
                <a:cs typeface="Calibri" panose="020F0502020204030204" pitchFamily="34" charset="0"/>
              </a:endParaRPr>
            </a:p>
          </p:txBody>
        </p:sp>
        <p:grpSp>
          <p:nvGrpSpPr>
            <p:cNvPr id="21" name="Group 15">
              <a:extLst>
                <a:ext uri="{FF2B5EF4-FFF2-40B4-BE49-F238E27FC236}">
                  <a16:creationId xmlns:a16="http://schemas.microsoft.com/office/drawing/2014/main" id="{C50E8D04-6D6E-4CFA-B854-619B8208C3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4449324"/>
              <a:ext cx="1141883" cy="893076"/>
              <a:chOff x="0" y="4449324"/>
              <a:chExt cx="1141883" cy="893076"/>
            </a:xfrm>
          </p:grpSpPr>
          <p:sp>
            <p:nvSpPr>
              <p:cNvPr id="22" name="Rectangle 20">
                <a:extLst>
                  <a:ext uri="{FF2B5EF4-FFF2-40B4-BE49-F238E27FC236}">
                    <a16:creationId xmlns:a16="http://schemas.microsoft.com/office/drawing/2014/main" id="{04AD3C8B-E0A7-46F8-978D-B3B79E089212}"/>
                  </a:ext>
                </a:extLst>
              </p:cNvPr>
              <p:cNvSpPr/>
              <p:nvPr/>
            </p:nvSpPr>
            <p:spPr>
              <a:xfrm>
                <a:off x="0" y="4449324"/>
                <a:ext cx="939885" cy="893076"/>
              </a:xfrm>
              <a:prstGeom prst="rect">
                <a:avLst/>
              </a:prstGeom>
              <a:solidFill>
                <a:srgbClr val="7C9C1E"/>
              </a:solidFill>
              <a:ln cap="flat">
                <a:noFill/>
                <a:prstDash val="solid"/>
              </a:ln>
            </p:spPr>
            <p:txBody>
              <a:bodyPr anchor="ctr" anchorCtr="1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4800" b="1" kern="0">
                    <a:solidFill>
                      <a:srgbClr val="FFFFFF"/>
                    </a:solidFill>
                    <a:effectLst>
                      <a:outerShdw dist="38096" dir="2700000">
                        <a:srgbClr val="000000"/>
                      </a:outerShdw>
                    </a:effectLst>
                    <a:latin typeface="Calibri" pitchFamily="34"/>
                    <a:cs typeface="Calibri" pitchFamily="34"/>
                  </a:rPr>
                  <a:t>03</a:t>
                </a:r>
              </a:p>
            </p:txBody>
          </p:sp>
          <p:sp>
            <p:nvSpPr>
              <p:cNvPr id="23" name="Isosceles Triangle 17">
                <a:extLst>
                  <a:ext uri="{FF2B5EF4-FFF2-40B4-BE49-F238E27FC236}">
                    <a16:creationId xmlns:a16="http://schemas.microsoft.com/office/drawing/2014/main" id="{10BCBD6A-C731-4B67-9640-08A77F67D51C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13">
                <a:off x="858040" y="4760865"/>
                <a:ext cx="297692" cy="269994"/>
              </a:xfrm>
              <a:custGeom>
                <a:avLst/>
                <a:gdLst>
                  <a:gd name="T0" fmla="*/ 148846 w 297692"/>
                  <a:gd name="T1" fmla="*/ 0 h 269994"/>
                  <a:gd name="T2" fmla="*/ 297692 w 297692"/>
                  <a:gd name="T3" fmla="*/ 134997 h 269994"/>
                  <a:gd name="T4" fmla="*/ 148846 w 297692"/>
                  <a:gd name="T5" fmla="*/ 269994 h 269994"/>
                  <a:gd name="T6" fmla="*/ 0 w 297692"/>
                  <a:gd name="T7" fmla="*/ 134997 h 269994"/>
                  <a:gd name="T8" fmla="*/ 148846 w 297692"/>
                  <a:gd name="T9" fmla="*/ 0 h 269994"/>
                  <a:gd name="T10" fmla="*/ 74423 w 297692"/>
                  <a:gd name="T11" fmla="*/ 134997 h 269994"/>
                  <a:gd name="T12" fmla="*/ 0 w 297692"/>
                  <a:gd name="T13" fmla="*/ 269994 h 269994"/>
                  <a:gd name="T14" fmla="*/ 148846 w 297692"/>
                  <a:gd name="T15" fmla="*/ 269994 h 269994"/>
                  <a:gd name="T16" fmla="*/ 297692 w 297692"/>
                  <a:gd name="T17" fmla="*/ 269994 h 269994"/>
                  <a:gd name="T18" fmla="*/ 223269 w 297692"/>
                  <a:gd name="T19" fmla="*/ 134997 h 269994"/>
                  <a:gd name="T20" fmla="*/ 17694720 60000 65536"/>
                  <a:gd name="T21" fmla="*/ 0 60000 65536"/>
                  <a:gd name="T22" fmla="*/ 5898240 60000 65536"/>
                  <a:gd name="T23" fmla="*/ 11796480 60000 65536"/>
                  <a:gd name="T24" fmla="*/ 17694720 60000 65536"/>
                  <a:gd name="T25" fmla="*/ 11796480 60000 65536"/>
                  <a:gd name="T26" fmla="*/ 5898240 60000 65536"/>
                  <a:gd name="T27" fmla="*/ 5898240 60000 65536"/>
                  <a:gd name="T28" fmla="*/ 5898240 60000 65536"/>
                  <a:gd name="T29" fmla="*/ 0 60000 65536"/>
                  <a:gd name="T30" fmla="*/ 74423 w 297692"/>
                  <a:gd name="T31" fmla="*/ 134997 h 269994"/>
                  <a:gd name="T32" fmla="*/ 223269 w 297692"/>
                  <a:gd name="T33" fmla="*/ 269994 h 2699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97692" h="269994">
                    <a:moveTo>
                      <a:pt x="0" y="269994"/>
                    </a:moveTo>
                    <a:lnTo>
                      <a:pt x="148846" y="0"/>
                    </a:lnTo>
                    <a:lnTo>
                      <a:pt x="297692" y="269994"/>
                    </a:lnTo>
                    <a:lnTo>
                      <a:pt x="0" y="269994"/>
                    </a:lnTo>
                    <a:close/>
                  </a:path>
                </a:pathLst>
              </a:custGeom>
              <a:solidFill>
                <a:srgbClr val="7C9C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anchor="ctr" anchorCtr="1"/>
              <a:lstStyle/>
              <a:p>
                <a:endParaRPr lang="fr-FR"/>
              </a:p>
            </p:txBody>
          </p:sp>
        </p:grpSp>
      </p:grpSp>
      <p:grpSp>
        <p:nvGrpSpPr>
          <p:cNvPr id="24" name="Group 18">
            <a:extLst>
              <a:ext uri="{FF2B5EF4-FFF2-40B4-BE49-F238E27FC236}">
                <a16:creationId xmlns:a16="http://schemas.microsoft.com/office/drawing/2014/main" id="{8896D804-2735-41D9-ABD5-6617D35165E4}"/>
              </a:ext>
            </a:extLst>
          </p:cNvPr>
          <p:cNvGrpSpPr>
            <a:grpSpLocks/>
          </p:cNvGrpSpPr>
          <p:nvPr/>
        </p:nvGrpSpPr>
        <p:grpSpPr bwMode="auto">
          <a:xfrm>
            <a:off x="160337" y="5453063"/>
            <a:ext cx="6200775" cy="893763"/>
            <a:chOff x="0" y="5613602"/>
            <a:chExt cx="6201332" cy="893076"/>
          </a:xfrm>
        </p:grpSpPr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9C518581-2C86-49EC-A822-0FCD241FE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9591" y="5613602"/>
              <a:ext cx="5261741" cy="893076"/>
            </a:xfrm>
            <a:prstGeom prst="rect">
              <a:avLst/>
            </a:prstGeom>
            <a:solidFill>
              <a:srgbClr val="2C2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endParaRPr lang="en-US" altLang="fr-FR">
                <a:solidFill>
                  <a:srgbClr val="FFFFFF"/>
                </a:solidFill>
                <a:cs typeface="Calibri" panose="020F0502020204030204" pitchFamily="34" charset="0"/>
              </a:endParaRPr>
            </a:p>
          </p:txBody>
        </p:sp>
        <p:grpSp>
          <p:nvGrpSpPr>
            <p:cNvPr id="26" name="Group 20">
              <a:extLst>
                <a:ext uri="{FF2B5EF4-FFF2-40B4-BE49-F238E27FC236}">
                  <a16:creationId xmlns:a16="http://schemas.microsoft.com/office/drawing/2014/main" id="{491AF06F-8F15-47A2-9BA1-F01CF14C44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5613602"/>
              <a:ext cx="1141883" cy="893076"/>
              <a:chOff x="0" y="5613602"/>
              <a:chExt cx="1141883" cy="893076"/>
            </a:xfrm>
          </p:grpSpPr>
          <p:sp>
            <p:nvSpPr>
              <p:cNvPr id="27" name="Rectangle 25">
                <a:extLst>
                  <a:ext uri="{FF2B5EF4-FFF2-40B4-BE49-F238E27FC236}">
                    <a16:creationId xmlns:a16="http://schemas.microsoft.com/office/drawing/2014/main" id="{F3CFB3A2-9067-4EBD-823B-546A717F3FAD}"/>
                  </a:ext>
                </a:extLst>
              </p:cNvPr>
              <p:cNvSpPr/>
              <p:nvPr/>
            </p:nvSpPr>
            <p:spPr>
              <a:xfrm>
                <a:off x="0" y="5613602"/>
                <a:ext cx="939885" cy="893076"/>
              </a:xfrm>
              <a:prstGeom prst="rect">
                <a:avLst/>
              </a:prstGeom>
              <a:solidFill>
                <a:srgbClr val="526814"/>
              </a:solidFill>
              <a:ln cap="flat">
                <a:noFill/>
                <a:prstDash val="solid"/>
              </a:ln>
            </p:spPr>
            <p:txBody>
              <a:bodyPr anchor="ctr" anchorCtr="1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4800" b="1" kern="0">
                    <a:solidFill>
                      <a:srgbClr val="FFFFFF"/>
                    </a:solidFill>
                    <a:effectLst>
                      <a:outerShdw dist="38096" dir="2700000">
                        <a:srgbClr val="000000"/>
                      </a:outerShdw>
                    </a:effectLst>
                    <a:latin typeface="Calibri" pitchFamily="34"/>
                    <a:cs typeface="Calibri" pitchFamily="34"/>
                  </a:rPr>
                  <a:t>04</a:t>
                </a:r>
              </a:p>
            </p:txBody>
          </p:sp>
          <p:sp>
            <p:nvSpPr>
              <p:cNvPr id="28" name="Isosceles Triangle 22">
                <a:extLst>
                  <a:ext uri="{FF2B5EF4-FFF2-40B4-BE49-F238E27FC236}">
                    <a16:creationId xmlns:a16="http://schemas.microsoft.com/office/drawing/2014/main" id="{FD6DFE8B-6A4A-40A6-8739-FE72D33B2859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13">
                <a:off x="858040" y="5925143"/>
                <a:ext cx="297692" cy="269994"/>
              </a:xfrm>
              <a:custGeom>
                <a:avLst/>
                <a:gdLst>
                  <a:gd name="T0" fmla="*/ 148846 w 297692"/>
                  <a:gd name="T1" fmla="*/ 0 h 269994"/>
                  <a:gd name="T2" fmla="*/ 297692 w 297692"/>
                  <a:gd name="T3" fmla="*/ 134997 h 269994"/>
                  <a:gd name="T4" fmla="*/ 148846 w 297692"/>
                  <a:gd name="T5" fmla="*/ 269994 h 269994"/>
                  <a:gd name="T6" fmla="*/ 0 w 297692"/>
                  <a:gd name="T7" fmla="*/ 134997 h 269994"/>
                  <a:gd name="T8" fmla="*/ 148846 w 297692"/>
                  <a:gd name="T9" fmla="*/ 0 h 269994"/>
                  <a:gd name="T10" fmla="*/ 74423 w 297692"/>
                  <a:gd name="T11" fmla="*/ 134997 h 269994"/>
                  <a:gd name="T12" fmla="*/ 0 w 297692"/>
                  <a:gd name="T13" fmla="*/ 269994 h 269994"/>
                  <a:gd name="T14" fmla="*/ 148846 w 297692"/>
                  <a:gd name="T15" fmla="*/ 269994 h 269994"/>
                  <a:gd name="T16" fmla="*/ 297692 w 297692"/>
                  <a:gd name="T17" fmla="*/ 269994 h 269994"/>
                  <a:gd name="T18" fmla="*/ 223269 w 297692"/>
                  <a:gd name="T19" fmla="*/ 134997 h 269994"/>
                  <a:gd name="T20" fmla="*/ 17694720 60000 65536"/>
                  <a:gd name="T21" fmla="*/ 0 60000 65536"/>
                  <a:gd name="T22" fmla="*/ 5898240 60000 65536"/>
                  <a:gd name="T23" fmla="*/ 11796480 60000 65536"/>
                  <a:gd name="T24" fmla="*/ 17694720 60000 65536"/>
                  <a:gd name="T25" fmla="*/ 11796480 60000 65536"/>
                  <a:gd name="T26" fmla="*/ 5898240 60000 65536"/>
                  <a:gd name="T27" fmla="*/ 5898240 60000 65536"/>
                  <a:gd name="T28" fmla="*/ 5898240 60000 65536"/>
                  <a:gd name="T29" fmla="*/ 0 60000 65536"/>
                  <a:gd name="T30" fmla="*/ 74423 w 297692"/>
                  <a:gd name="T31" fmla="*/ 134997 h 269994"/>
                  <a:gd name="T32" fmla="*/ 223269 w 297692"/>
                  <a:gd name="T33" fmla="*/ 269994 h 2699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97692" h="269994">
                    <a:moveTo>
                      <a:pt x="0" y="269994"/>
                    </a:moveTo>
                    <a:lnTo>
                      <a:pt x="148846" y="0"/>
                    </a:lnTo>
                    <a:lnTo>
                      <a:pt x="297692" y="269994"/>
                    </a:lnTo>
                    <a:lnTo>
                      <a:pt x="0" y="269994"/>
                    </a:lnTo>
                    <a:close/>
                  </a:path>
                </a:pathLst>
              </a:custGeom>
              <a:solidFill>
                <a:srgbClr val="5268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anchor="ctr" anchorCtr="1"/>
              <a:lstStyle/>
              <a:p>
                <a:endParaRPr lang="fr-FR"/>
              </a:p>
            </p:txBody>
          </p:sp>
        </p:grpSp>
      </p:grpSp>
      <p:grpSp>
        <p:nvGrpSpPr>
          <p:cNvPr id="29" name="Group 27">
            <a:extLst>
              <a:ext uri="{FF2B5EF4-FFF2-40B4-BE49-F238E27FC236}">
                <a16:creationId xmlns:a16="http://schemas.microsoft.com/office/drawing/2014/main" id="{8B84B4B4-5CD2-4332-9C6B-2C84BBC4FFAC}"/>
              </a:ext>
            </a:extLst>
          </p:cNvPr>
          <p:cNvGrpSpPr>
            <a:grpSpLocks/>
          </p:cNvGrpSpPr>
          <p:nvPr/>
        </p:nvGrpSpPr>
        <p:grpSpPr bwMode="auto">
          <a:xfrm>
            <a:off x="1546225" y="1557896"/>
            <a:ext cx="5308600" cy="1147875"/>
            <a:chOff x="1289486" y="1387180"/>
            <a:chExt cx="4021156" cy="1147722"/>
          </a:xfrm>
        </p:grpSpPr>
        <p:sp>
          <p:nvSpPr>
            <p:cNvPr id="30" name="TextBox 25">
              <a:extLst>
                <a:ext uri="{FF2B5EF4-FFF2-40B4-BE49-F238E27FC236}">
                  <a16:creationId xmlns:a16="http://schemas.microsoft.com/office/drawing/2014/main" id="{863C390F-DDAB-4304-A461-218D6F941F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3619" y="1387180"/>
              <a:ext cx="2845557" cy="830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anchor="b">
              <a:spAutoFit/>
            </a:bodyPr>
            <a:lstStyle>
              <a:lvl1pPr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fr-FR" sz="2400" b="1" dirty="0">
                  <a:solidFill>
                    <a:srgbClr val="FFFFFF"/>
                  </a:solidFill>
                  <a:cs typeface="Calibri" panose="020F0502020204030204" pitchFamily="34" charset="0"/>
                </a:rPr>
                <a:t> Planification des </a:t>
              </a:r>
              <a:r>
                <a:rPr lang="en-US" altLang="fr-FR" sz="2400" b="1" dirty="0" err="1">
                  <a:solidFill>
                    <a:srgbClr val="FFFFFF"/>
                  </a:solidFill>
                  <a:cs typeface="Calibri" panose="020F0502020204030204" pitchFamily="34" charset="0"/>
                </a:rPr>
                <a:t>activités</a:t>
              </a:r>
              <a:r>
                <a:rPr lang="en-US" altLang="fr-FR" sz="2400" b="1" dirty="0">
                  <a:solidFill>
                    <a:srgbClr val="FFFFFF"/>
                  </a:solidFill>
                  <a:cs typeface="Calibri" panose="020F0502020204030204" pitchFamily="34" charset="0"/>
                </a:rPr>
                <a:t> </a:t>
              </a:r>
            </a:p>
          </p:txBody>
        </p:sp>
        <p:sp>
          <p:nvSpPr>
            <p:cNvPr id="31" name="TextBox 26">
              <a:extLst>
                <a:ext uri="{FF2B5EF4-FFF2-40B4-BE49-F238E27FC236}">
                  <a16:creationId xmlns:a16="http://schemas.microsoft.com/office/drawing/2014/main" id="{01C0E9D8-0C79-411F-A463-F6DEFA39FD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9486" y="2165619"/>
              <a:ext cx="4021156" cy="369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marL="285750" indent="-28575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indent="0" algn="just" eaLnBrk="1" hangingPunct="1">
                <a:buSzPct val="100000"/>
              </a:pPr>
              <a:endParaRPr lang="en-US" altLang="fr-FR" dirty="0">
                <a:solidFill>
                  <a:srgbClr val="FFFFFF"/>
                </a:solidFill>
                <a:cs typeface="Calibri" panose="020F0502020204030204" pitchFamily="34" charset="0"/>
              </a:endParaRPr>
            </a:p>
          </p:txBody>
        </p:sp>
      </p:grpSp>
      <p:sp>
        <p:nvSpPr>
          <p:cNvPr id="33" name="TextBox 29">
            <a:extLst>
              <a:ext uri="{FF2B5EF4-FFF2-40B4-BE49-F238E27FC236}">
                <a16:creationId xmlns:a16="http://schemas.microsoft.com/office/drawing/2014/main" id="{6BDECA09-B86C-48E5-AD69-0749E2EE0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3203475"/>
            <a:ext cx="3967118" cy="46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anchor="b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fr-FR" altLang="fr-FR" sz="2400" b="1" dirty="0">
                <a:solidFill>
                  <a:srgbClr val="FFFFFF"/>
                </a:solidFill>
                <a:cs typeface="Calibri" panose="020F0502020204030204" pitchFamily="34" charset="0"/>
              </a:rPr>
              <a:t>Définir le protocole de travail</a:t>
            </a:r>
            <a:endParaRPr lang="en-US" altLang="fr-FR" sz="2400" b="1" dirty="0">
              <a:solidFill>
                <a:srgbClr val="FFFFFF"/>
              </a:solidFill>
              <a:cs typeface="Calibri" panose="020F0502020204030204" pitchFamily="34" charset="0"/>
            </a:endParaRPr>
          </a:p>
        </p:txBody>
      </p:sp>
      <p:sp>
        <p:nvSpPr>
          <p:cNvPr id="36" name="TextBox 40">
            <a:extLst>
              <a:ext uri="{FF2B5EF4-FFF2-40B4-BE49-F238E27FC236}">
                <a16:creationId xmlns:a16="http://schemas.microsoft.com/office/drawing/2014/main" id="{15EE6B8A-8F1C-41B8-A3AC-02F70A70B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5426" y="4485551"/>
            <a:ext cx="4530725" cy="461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anchor="b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fr-FR" sz="2400" b="1" dirty="0">
                <a:solidFill>
                  <a:srgbClr val="FFFFFF"/>
                </a:solidFill>
                <a:cs typeface="Calibri" panose="020F0502020204030204" pitchFamily="34" charset="0"/>
              </a:rPr>
              <a:t>Marketing et transformation </a:t>
            </a:r>
          </a:p>
        </p:txBody>
      </p:sp>
      <p:sp>
        <p:nvSpPr>
          <p:cNvPr id="38" name="Rectangle 43">
            <a:extLst>
              <a:ext uri="{FF2B5EF4-FFF2-40B4-BE49-F238E27FC236}">
                <a16:creationId xmlns:a16="http://schemas.microsoft.com/office/drawing/2014/main" id="{3F29007A-3F48-4649-A924-F0B24A76A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3737" y="1770063"/>
            <a:ext cx="5308600" cy="892175"/>
          </a:xfrm>
          <a:prstGeom prst="rect">
            <a:avLst/>
          </a:prstGeom>
          <a:solidFill>
            <a:srgbClr val="0774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en-US" altLang="fr-FR">
              <a:solidFill>
                <a:srgbClr val="FFFFFF"/>
              </a:solidFill>
              <a:cs typeface="Calibri" panose="020F0502020204030204" pitchFamily="34" charset="0"/>
            </a:endParaRPr>
          </a:p>
        </p:txBody>
      </p:sp>
      <p:grpSp>
        <p:nvGrpSpPr>
          <p:cNvPr id="39" name="Group 18">
            <a:extLst>
              <a:ext uri="{FF2B5EF4-FFF2-40B4-BE49-F238E27FC236}">
                <a16:creationId xmlns:a16="http://schemas.microsoft.com/office/drawing/2014/main" id="{941B2E3B-285A-4CA6-9B0E-AF95E074221D}"/>
              </a:ext>
            </a:extLst>
          </p:cNvPr>
          <p:cNvGrpSpPr>
            <a:grpSpLocks/>
          </p:cNvGrpSpPr>
          <p:nvPr/>
        </p:nvGrpSpPr>
        <p:grpSpPr bwMode="auto">
          <a:xfrm>
            <a:off x="6893938" y="1851915"/>
            <a:ext cx="5319713" cy="893762"/>
            <a:chOff x="6683971" y="1888254"/>
            <a:chExt cx="5319347" cy="893076"/>
          </a:xfrm>
        </p:grpSpPr>
        <p:sp>
          <p:nvSpPr>
            <p:cNvPr id="40" name="Rectangle 45">
              <a:extLst>
                <a:ext uri="{FF2B5EF4-FFF2-40B4-BE49-F238E27FC236}">
                  <a16:creationId xmlns:a16="http://schemas.microsoft.com/office/drawing/2014/main" id="{05FEA340-1A45-4E1E-9024-E6A23331FB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89932" y="1888254"/>
              <a:ext cx="4513386" cy="893076"/>
            </a:xfrm>
            <a:prstGeom prst="rect">
              <a:avLst/>
            </a:prstGeom>
            <a:solidFill>
              <a:srgbClr val="2C2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fr-FR" sz="2400" b="1" dirty="0">
                  <a:solidFill>
                    <a:srgbClr val="FFFFFF"/>
                  </a:solidFill>
                  <a:cs typeface="Calibri" panose="020F0502020204030204" pitchFamily="34" charset="0"/>
                </a:rPr>
                <a:t>Conclusion</a:t>
              </a:r>
            </a:p>
          </p:txBody>
        </p:sp>
        <p:grpSp>
          <p:nvGrpSpPr>
            <p:cNvPr id="41" name="Group 20">
              <a:extLst>
                <a:ext uri="{FF2B5EF4-FFF2-40B4-BE49-F238E27FC236}">
                  <a16:creationId xmlns:a16="http://schemas.microsoft.com/office/drawing/2014/main" id="{EF0F5C7D-7AEC-4ECF-A48A-5CF5FC5B2F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83971" y="1888254"/>
              <a:ext cx="979505" cy="893076"/>
              <a:chOff x="6683971" y="1888254"/>
              <a:chExt cx="979505" cy="893076"/>
            </a:xfrm>
          </p:grpSpPr>
          <p:sp>
            <p:nvSpPr>
              <p:cNvPr id="42" name="Rectangle 47">
                <a:extLst>
                  <a:ext uri="{FF2B5EF4-FFF2-40B4-BE49-F238E27FC236}">
                    <a16:creationId xmlns:a16="http://schemas.microsoft.com/office/drawing/2014/main" id="{E390D3F5-59D6-4589-BE33-3EC98B6EA4D3}"/>
                  </a:ext>
                </a:extLst>
              </p:cNvPr>
              <p:cNvSpPr/>
              <p:nvPr/>
            </p:nvSpPr>
            <p:spPr>
              <a:xfrm>
                <a:off x="6683971" y="1888254"/>
                <a:ext cx="790521" cy="893076"/>
              </a:xfrm>
              <a:prstGeom prst="rect">
                <a:avLst/>
              </a:prstGeom>
              <a:solidFill>
                <a:srgbClr val="FCD9EB"/>
              </a:solidFill>
              <a:ln cap="flat">
                <a:noFill/>
                <a:prstDash val="solid"/>
              </a:ln>
            </p:spPr>
            <p:txBody>
              <a:bodyPr anchor="ctr" anchorCtr="1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4400" b="1" kern="0">
                    <a:solidFill>
                      <a:srgbClr val="FFFFFF"/>
                    </a:solidFill>
                    <a:effectLst>
                      <a:outerShdw dist="38096" dir="2700000">
                        <a:srgbClr val="000000"/>
                      </a:outerShdw>
                    </a:effectLst>
                    <a:latin typeface="Calibri" pitchFamily="34"/>
                    <a:cs typeface="Calibri" pitchFamily="34"/>
                  </a:rPr>
                  <a:t>05</a:t>
                </a:r>
              </a:p>
            </p:txBody>
          </p:sp>
          <p:sp>
            <p:nvSpPr>
              <p:cNvPr id="43" name="Isosceles Triangle 22">
                <a:extLst>
                  <a:ext uri="{FF2B5EF4-FFF2-40B4-BE49-F238E27FC236}">
                    <a16:creationId xmlns:a16="http://schemas.microsoft.com/office/drawing/2014/main" id="{69A237F4-4313-4770-9B85-D085ED2D8E27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13">
                <a:off x="7398831" y="2218992"/>
                <a:ext cx="297692" cy="231599"/>
              </a:xfrm>
              <a:custGeom>
                <a:avLst/>
                <a:gdLst>
                  <a:gd name="T0" fmla="*/ 148846 w 297692"/>
                  <a:gd name="T1" fmla="*/ 0 h 231599"/>
                  <a:gd name="T2" fmla="*/ 297692 w 297692"/>
                  <a:gd name="T3" fmla="*/ 115800 h 231599"/>
                  <a:gd name="T4" fmla="*/ 148846 w 297692"/>
                  <a:gd name="T5" fmla="*/ 231599 h 231599"/>
                  <a:gd name="T6" fmla="*/ 0 w 297692"/>
                  <a:gd name="T7" fmla="*/ 115800 h 231599"/>
                  <a:gd name="T8" fmla="*/ 148846 w 297692"/>
                  <a:gd name="T9" fmla="*/ 0 h 231599"/>
                  <a:gd name="T10" fmla="*/ 74423 w 297692"/>
                  <a:gd name="T11" fmla="*/ 115800 h 231599"/>
                  <a:gd name="T12" fmla="*/ 0 w 297692"/>
                  <a:gd name="T13" fmla="*/ 231599 h 231599"/>
                  <a:gd name="T14" fmla="*/ 148846 w 297692"/>
                  <a:gd name="T15" fmla="*/ 231599 h 231599"/>
                  <a:gd name="T16" fmla="*/ 297692 w 297692"/>
                  <a:gd name="T17" fmla="*/ 231599 h 231599"/>
                  <a:gd name="T18" fmla="*/ 223269 w 297692"/>
                  <a:gd name="T19" fmla="*/ 115800 h 231599"/>
                  <a:gd name="T20" fmla="*/ 17694720 60000 65536"/>
                  <a:gd name="T21" fmla="*/ 0 60000 65536"/>
                  <a:gd name="T22" fmla="*/ 5898240 60000 65536"/>
                  <a:gd name="T23" fmla="*/ 11796480 60000 65536"/>
                  <a:gd name="T24" fmla="*/ 17694720 60000 65536"/>
                  <a:gd name="T25" fmla="*/ 11796480 60000 65536"/>
                  <a:gd name="T26" fmla="*/ 5898240 60000 65536"/>
                  <a:gd name="T27" fmla="*/ 5898240 60000 65536"/>
                  <a:gd name="T28" fmla="*/ 5898240 60000 65536"/>
                  <a:gd name="T29" fmla="*/ 0 60000 65536"/>
                  <a:gd name="T30" fmla="*/ 74423 w 297692"/>
                  <a:gd name="T31" fmla="*/ 115800 h 231599"/>
                  <a:gd name="T32" fmla="*/ 223269 w 297692"/>
                  <a:gd name="T33" fmla="*/ 231599 h 23159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97692" h="231599">
                    <a:moveTo>
                      <a:pt x="0" y="231599"/>
                    </a:moveTo>
                    <a:lnTo>
                      <a:pt x="148846" y="0"/>
                    </a:lnTo>
                    <a:lnTo>
                      <a:pt x="297692" y="231599"/>
                    </a:lnTo>
                    <a:lnTo>
                      <a:pt x="0" y="231599"/>
                    </a:lnTo>
                    <a:close/>
                  </a:path>
                </a:pathLst>
              </a:custGeom>
              <a:solidFill>
                <a:srgbClr val="FCD9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anchor="ctr" anchorCtr="1"/>
              <a:lstStyle/>
              <a:p>
                <a:endParaRPr lang="fr-FR"/>
              </a:p>
            </p:txBody>
          </p:sp>
        </p:grpSp>
      </p:grpSp>
      <p:sp>
        <p:nvSpPr>
          <p:cNvPr id="45" name="TextBox 43">
            <a:extLst>
              <a:ext uri="{FF2B5EF4-FFF2-40B4-BE49-F238E27FC236}">
                <a16:creationId xmlns:a16="http://schemas.microsoft.com/office/drawing/2014/main" id="{BB1660AC-CBB8-4EBF-B0F7-EB23E2F32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6863" y="5718622"/>
            <a:ext cx="43127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anchor="b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fr-FR" sz="2400" b="1" dirty="0">
                <a:solidFill>
                  <a:srgbClr val="FFFFFF"/>
                </a:solidFill>
                <a:cs typeface="Calibri" panose="020F0502020204030204" pitchFamily="34" charset="0"/>
              </a:rPr>
              <a:t>Autoproduction de semences</a:t>
            </a:r>
          </a:p>
        </p:txBody>
      </p:sp>
      <p:sp>
        <p:nvSpPr>
          <p:cNvPr id="67" name="TextBox 43">
            <a:extLst>
              <a:ext uri="{FF2B5EF4-FFF2-40B4-BE49-F238E27FC236}">
                <a16:creationId xmlns:a16="http://schemas.microsoft.com/office/drawing/2014/main" id="{EAC117DD-E1B4-476A-82BE-0B5463E14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4825" y="5668963"/>
            <a:ext cx="4611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anchor="b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fr-FR" sz="2400" b="1" dirty="0">
                <a:solidFill>
                  <a:srgbClr val="FFFFFF"/>
                </a:solidFill>
                <a:cs typeface="Calibri" panose="020F0502020204030204" pitchFamily="34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72132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B04C42-25C3-42C8-B71C-69AA3269B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</a:t>
            </a:r>
            <a:r>
              <a:rPr lang="fr-FR" b="1" dirty="0"/>
              <a:t>. Planification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66D559-146A-4255-9C67-393EBFE73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 Mettre en place d un calendrier annuel des activités</a:t>
            </a:r>
          </a:p>
          <a:p>
            <a:r>
              <a:rPr lang="fr-FR" dirty="0"/>
              <a:t> Parcellisation</a:t>
            </a:r>
          </a:p>
          <a:p>
            <a:r>
              <a:rPr lang="fr-FR" dirty="0"/>
              <a:t>Choix de semences (selon la période, demande du marché et la contraintes du milieu)</a:t>
            </a:r>
          </a:p>
          <a:p>
            <a:r>
              <a:rPr lang="fr-FR" dirty="0"/>
              <a:t>Répartition des spéculations dans le périmètre </a:t>
            </a:r>
          </a:p>
          <a:p>
            <a:r>
              <a:rPr lang="fr-FR" dirty="0"/>
              <a:t>Cibler le marché de vente</a:t>
            </a:r>
          </a:p>
          <a:p>
            <a:r>
              <a:rPr lang="fr-FR" dirty="0"/>
              <a:t> Déterminer les périodes de fertilisation, de traitements </a:t>
            </a:r>
          </a:p>
          <a:p>
            <a:r>
              <a:rPr lang="fr-FR" dirty="0"/>
              <a:t> Faire des analyses préalables de sols par les services compétentes</a:t>
            </a:r>
          </a:p>
          <a:p>
            <a:r>
              <a:rPr lang="fr-FR" dirty="0"/>
              <a:t>Renforcement des capacités du producteurs sur les itinéraires techniques</a:t>
            </a:r>
          </a:p>
          <a:p>
            <a:r>
              <a:rPr lang="fr-FR" dirty="0"/>
              <a:t> Sécurisation des périmètre de production</a:t>
            </a:r>
          </a:p>
        </p:txBody>
      </p:sp>
    </p:spTree>
    <p:extLst>
      <p:ext uri="{BB962C8B-B14F-4D97-AF65-F5344CB8AC3E}">
        <p14:creationId xmlns:p14="http://schemas.microsoft.com/office/powerpoint/2010/main" val="3272199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98284B-10C3-49EF-97FE-11A28065B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7" y="82882"/>
            <a:ext cx="10515600" cy="1325563"/>
          </a:xfrm>
        </p:spPr>
        <p:txBody>
          <a:bodyPr/>
          <a:lstStyle/>
          <a:p>
            <a:r>
              <a:rPr lang="fr-FR" dirty="0"/>
              <a:t>2. </a:t>
            </a:r>
            <a:r>
              <a:rPr lang="fr-FR" sz="4000" cap="all" dirty="0">
                <a:solidFill>
                  <a:srgbClr val="099BDD"/>
                </a:solidFill>
                <a:latin typeface="Corbel"/>
              </a:rPr>
              <a:t>Définir un protocole de travail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70F7AC4-81C1-4349-BC90-9D3A8D8407E8}"/>
              </a:ext>
            </a:extLst>
          </p:cNvPr>
          <p:cNvSpPr txBox="1"/>
          <p:nvPr/>
        </p:nvSpPr>
        <p:spPr>
          <a:xfrm>
            <a:off x="1259840" y="1568966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/>
              <a:t>2.1 </a:t>
            </a:r>
            <a:r>
              <a:rPr lang="fr-FR" sz="2400" b="1" dirty="0"/>
              <a:t>Aménagement du périmètre de travail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676BEC8-15DF-4F9D-AB8B-9F4397F24AC9}"/>
              </a:ext>
            </a:extLst>
          </p:cNvPr>
          <p:cNvSpPr txBox="1"/>
          <p:nvPr/>
        </p:nvSpPr>
        <p:spPr>
          <a:xfrm>
            <a:off x="1259840" y="3324651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2400" b="1" dirty="0"/>
          </a:p>
          <a:p>
            <a:r>
              <a:rPr lang="fr-FR" sz="2400" b="1" dirty="0"/>
              <a:t>2.2 Renforcement des itinéraires techniques</a:t>
            </a:r>
          </a:p>
        </p:txBody>
      </p:sp>
      <p:sp>
        <p:nvSpPr>
          <p:cNvPr id="13" name="TextBox 4">
            <a:extLst>
              <a:ext uri="{FF2B5EF4-FFF2-40B4-BE49-F238E27FC236}">
                <a16:creationId xmlns:a16="http://schemas.microsoft.com/office/drawing/2014/main" id="{E057BB6E-35B4-4F61-81A7-83AB52E87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1924" y="2120327"/>
            <a:ext cx="5913916" cy="1323439"/>
          </a:xfrm>
          <a:prstGeom prst="rect">
            <a:avLst/>
          </a:prstGeom>
          <a:solidFill>
            <a:srgbClr val="4F81BD"/>
          </a:solidFill>
          <a:ln w="38103">
            <a:solidFill>
              <a:srgbClr val="FFFFFF"/>
            </a:solidFill>
            <a:miter lim="800000"/>
            <a:headEnd/>
            <a:tailEnd/>
          </a:ln>
          <a:effectLst>
            <a:outerShdw dist="19997" dir="5400000" algn="tl" rotWithShape="0">
              <a:srgbClr val="000000">
                <a:alpha val="37999"/>
              </a:srgbClr>
            </a:outerShdw>
          </a:effec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SzPct val="100000"/>
              <a:buFont typeface="Wingdings" panose="05000000000000000000" pitchFamily="2" charset="2"/>
              <a:buChar char="q"/>
            </a:pPr>
            <a:r>
              <a:rPr lang="fr-FR" altLang="fr-FR" sz="1600" b="1" dirty="0">
                <a:solidFill>
                  <a:srgbClr val="FFFF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Défricher, labourer</a:t>
            </a:r>
          </a:p>
          <a:p>
            <a:pPr eaLnBrk="1" hangingPunct="1">
              <a:buSzPct val="100000"/>
              <a:buFont typeface="Wingdings" panose="05000000000000000000" pitchFamily="2" charset="2"/>
              <a:buChar char="q"/>
            </a:pPr>
            <a:r>
              <a:rPr lang="fr-FR" altLang="fr-FR" sz="1600" b="1" dirty="0">
                <a:solidFill>
                  <a:srgbClr val="FFFF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Planches</a:t>
            </a:r>
          </a:p>
          <a:p>
            <a:pPr eaLnBrk="1" hangingPunct="1">
              <a:buSzPct val="100000"/>
              <a:buFont typeface="Wingdings" panose="05000000000000000000" pitchFamily="2" charset="2"/>
              <a:buChar char="q"/>
            </a:pPr>
            <a:r>
              <a:rPr lang="fr-FR" altLang="fr-FR" sz="1600" b="1" dirty="0">
                <a:solidFill>
                  <a:srgbClr val="FFFF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Poquets</a:t>
            </a:r>
          </a:p>
          <a:p>
            <a:pPr eaLnBrk="1" hangingPunct="1">
              <a:buSzPct val="100000"/>
              <a:buFont typeface="Wingdings" panose="05000000000000000000" pitchFamily="2" charset="2"/>
              <a:buChar char="q"/>
            </a:pPr>
            <a:r>
              <a:rPr lang="fr-FR" altLang="fr-FR" sz="1600" b="1" dirty="0">
                <a:solidFill>
                  <a:srgbClr val="FFFF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Sillon</a:t>
            </a:r>
          </a:p>
          <a:p>
            <a:pPr eaLnBrk="1" hangingPunct="1">
              <a:buSzPct val="100000"/>
              <a:buFont typeface="Wingdings" panose="05000000000000000000" pitchFamily="2" charset="2"/>
              <a:buChar char="q"/>
            </a:pPr>
            <a:r>
              <a:rPr lang="fr-FR" altLang="fr-FR" sz="1600" b="1" dirty="0">
                <a:solidFill>
                  <a:srgbClr val="FFFF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etc.</a:t>
            </a:r>
            <a:endParaRPr lang="en-US" altLang="fr-FR" sz="1600" b="1" dirty="0">
              <a:solidFill>
                <a:srgbClr val="FFFFFF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7143C499-49EA-4F3D-8ABA-C09D7AA3D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8720" y="4373869"/>
            <a:ext cx="6167120" cy="2308324"/>
          </a:xfrm>
          <a:prstGeom prst="rect">
            <a:avLst/>
          </a:prstGeom>
          <a:solidFill>
            <a:srgbClr val="4F81BD"/>
          </a:solidFill>
          <a:ln w="38103">
            <a:solidFill>
              <a:srgbClr val="FFFFFF"/>
            </a:solidFill>
            <a:miter lim="800000"/>
            <a:headEnd/>
            <a:tailEnd/>
          </a:ln>
          <a:effectLst>
            <a:outerShdw dist="19997" dir="5400000" algn="tl" rotWithShape="0">
              <a:srgbClr val="000000">
                <a:alpha val="37999"/>
              </a:srgbClr>
            </a:outerShdw>
          </a:effec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SzPct val="100000"/>
              <a:buFont typeface="Wingdings" panose="05000000000000000000" pitchFamily="2" charset="2"/>
              <a:buChar char="q"/>
            </a:pPr>
            <a:r>
              <a:rPr lang="fr-FR" altLang="fr-FR" sz="1600" b="1" dirty="0">
                <a:solidFill>
                  <a:srgbClr val="FFFF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Semis en pépinière pour certaines cultures</a:t>
            </a:r>
          </a:p>
          <a:p>
            <a:pPr eaLnBrk="1" hangingPunct="1">
              <a:buSzPct val="100000"/>
              <a:buFont typeface="Wingdings" panose="05000000000000000000" pitchFamily="2" charset="2"/>
              <a:buChar char="q"/>
            </a:pPr>
            <a:r>
              <a:rPr lang="fr-FR" altLang="fr-FR" sz="1600" b="1" dirty="0">
                <a:solidFill>
                  <a:srgbClr val="FFFF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Respect du dispositif agroforestier</a:t>
            </a:r>
          </a:p>
          <a:p>
            <a:pPr eaLnBrk="1" hangingPunct="1">
              <a:buSzPct val="100000"/>
              <a:buFont typeface="Wingdings" panose="05000000000000000000" pitchFamily="2" charset="2"/>
              <a:buChar char="q"/>
            </a:pPr>
            <a:r>
              <a:rPr lang="fr-FR" altLang="fr-FR" sz="1600" b="1" dirty="0">
                <a:solidFill>
                  <a:srgbClr val="FFFF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Connaitre et respecter  les besoins en eau pour chaque plante</a:t>
            </a:r>
          </a:p>
          <a:p>
            <a:pPr eaLnBrk="1" hangingPunct="1">
              <a:buSzPct val="100000"/>
              <a:buFont typeface="Wingdings" panose="05000000000000000000" pitchFamily="2" charset="2"/>
              <a:buChar char="q"/>
            </a:pPr>
            <a:r>
              <a:rPr lang="fr-FR" altLang="fr-FR" sz="1600" b="1" dirty="0">
                <a:solidFill>
                  <a:srgbClr val="FFFF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Maitrise de la technique de fertilisation pour chaque spéculations</a:t>
            </a:r>
          </a:p>
          <a:p>
            <a:pPr eaLnBrk="1" hangingPunct="1">
              <a:buSzPct val="100000"/>
              <a:buFont typeface="Wingdings" panose="05000000000000000000" pitchFamily="2" charset="2"/>
              <a:buChar char="q"/>
            </a:pPr>
            <a:r>
              <a:rPr lang="fr-FR" altLang="fr-FR" sz="1600" b="1" dirty="0">
                <a:solidFill>
                  <a:srgbClr val="FFFF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Respecter les périodes de désherbage, binages de traitement et de fertilisation </a:t>
            </a:r>
            <a:r>
              <a:rPr lang="fr-FR" altLang="fr-FR" sz="1600" b="1" dirty="0" err="1">
                <a:solidFill>
                  <a:srgbClr val="FFFF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etc</a:t>
            </a:r>
            <a:endParaRPr lang="fr-FR" altLang="fr-FR" sz="1600" b="1" dirty="0">
              <a:solidFill>
                <a:srgbClr val="FFFFFF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eaLnBrk="1" hangingPunct="1">
              <a:buSzPct val="100000"/>
              <a:buFont typeface="Wingdings" panose="05000000000000000000" pitchFamily="2" charset="2"/>
              <a:buChar char="q"/>
            </a:pPr>
            <a:endParaRPr lang="en-US" altLang="fr-FR" sz="16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26F8637B-75DF-4756-B3AD-F13D755DE0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7392" y="3427682"/>
            <a:ext cx="3684608" cy="3430318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B6EDEC65-EF79-43EC-A4A6-75E9F5B32C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7393" y="2332307"/>
            <a:ext cx="3684608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196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B95218-45DD-49BD-979C-652C59C8E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</a:t>
            </a:r>
            <a:r>
              <a:rPr lang="fr-FR" sz="4000" cap="all" dirty="0">
                <a:solidFill>
                  <a:srgbClr val="099BDD"/>
                </a:solidFill>
                <a:latin typeface="Corbel"/>
              </a:rPr>
              <a:t>Marketing et transformation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48FB44-519D-4D5B-BABF-5C51B3C81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640" y="1510665"/>
            <a:ext cx="10515600" cy="4351338"/>
          </a:xfrm>
        </p:spPr>
        <p:txBody>
          <a:bodyPr/>
          <a:lstStyle/>
          <a:p>
            <a:r>
              <a:rPr lang="fr-FR" dirty="0"/>
              <a:t>Formation sur les techniques de marketing</a:t>
            </a:r>
          </a:p>
          <a:p>
            <a:r>
              <a:rPr lang="fr-FR" dirty="0"/>
              <a:t>Participer ou organiser des foires</a:t>
            </a:r>
          </a:p>
          <a:p>
            <a:r>
              <a:rPr lang="fr-FR" dirty="0"/>
              <a:t> établir des partenariats avec les grandes surfaces</a:t>
            </a:r>
          </a:p>
          <a:p>
            <a:r>
              <a:rPr lang="fr-FR" dirty="0"/>
              <a:t>Fédération des producteurs</a:t>
            </a:r>
          </a:p>
          <a:p>
            <a:r>
              <a:rPr lang="fr-FR" dirty="0"/>
              <a:t>Labellisation des produits</a:t>
            </a:r>
          </a:p>
          <a:p>
            <a:r>
              <a:rPr lang="fr-FR" dirty="0"/>
              <a:t>Transformation de l excès de production des fruits et légumes</a:t>
            </a:r>
          </a:p>
        </p:txBody>
      </p:sp>
    </p:spTree>
    <p:extLst>
      <p:ext uri="{BB962C8B-B14F-4D97-AF65-F5344CB8AC3E}">
        <p14:creationId xmlns:p14="http://schemas.microsoft.com/office/powerpoint/2010/main" val="1827102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52E059-B9D7-4EE3-B239-06866AACF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</a:t>
            </a:r>
            <a:r>
              <a:rPr lang="fr-FR" sz="4000" cap="all" dirty="0">
                <a:solidFill>
                  <a:srgbClr val="099BDD"/>
                </a:solidFill>
                <a:latin typeface="Corbel"/>
              </a:rPr>
              <a:t>. Autoproduction de semences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425590-AD40-4B9F-8DE5-3C94BC0C5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Sélection de plantes semence  suivant les observations au champs</a:t>
            </a:r>
          </a:p>
          <a:p>
            <a:r>
              <a:rPr lang="fr-FR" dirty="0"/>
              <a:t> Récupération, séchage, triage et conservation des semences </a:t>
            </a:r>
          </a:p>
          <a:p>
            <a:r>
              <a:rPr lang="fr-FR" dirty="0"/>
              <a:t> Favoriser des échanges de semences</a:t>
            </a:r>
          </a:p>
        </p:txBody>
      </p:sp>
    </p:spTree>
    <p:extLst>
      <p:ext uri="{BB962C8B-B14F-4D97-AF65-F5344CB8AC3E}">
        <p14:creationId xmlns:p14="http://schemas.microsoft.com/office/powerpoint/2010/main" val="679126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18A295-3E38-4A98-A434-9736D6156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cap="all" dirty="0">
                <a:solidFill>
                  <a:srgbClr val="099BDD"/>
                </a:solidFill>
                <a:latin typeface="Corbel"/>
              </a:rPr>
              <a:t>Conclusion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E706F9-08A9-425A-88FC-E12144549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Evaluer chaque campagne de production</a:t>
            </a:r>
          </a:p>
          <a:p>
            <a:r>
              <a:rPr lang="fr-FR" dirty="0"/>
              <a:t> Développer un partenariat avec la recherche</a:t>
            </a:r>
          </a:p>
          <a:p>
            <a:r>
              <a:rPr lang="fr-FR" dirty="0"/>
              <a:t> Assurer la disponibilité du matériel et l’eau</a:t>
            </a:r>
          </a:p>
        </p:txBody>
      </p:sp>
    </p:spTree>
    <p:extLst>
      <p:ext uri="{BB962C8B-B14F-4D97-AF65-F5344CB8AC3E}">
        <p14:creationId xmlns:p14="http://schemas.microsoft.com/office/powerpoint/2010/main" val="2615449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D23265-7F54-48B2-B119-7D745D58B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A484B0-56CE-4201-A348-CC741ADB6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797" y="22538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Aborder le matériel et l’ eau prioritairement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12DC0296-4B33-43E6-B727-22AD1E2D1215}"/>
              </a:ext>
            </a:extLst>
          </p:cNvPr>
          <p:cNvSpPr txBox="1">
            <a:spLocks/>
          </p:cNvSpPr>
          <p:nvPr/>
        </p:nvSpPr>
        <p:spPr>
          <a:xfrm>
            <a:off x="577287" y="365125"/>
            <a:ext cx="11037425" cy="1675154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itchFamily="66" charset="0"/>
                <a:ea typeface="+mn-ea"/>
                <a:cs typeface="+mn-cs"/>
              </a:rPr>
              <a:t>Comment pousser les producteurs a être autonomes au delà des projets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DD29EEA-B484-434F-A054-31F545B6203A}"/>
              </a:ext>
            </a:extLst>
          </p:cNvPr>
          <p:cNvSpPr txBox="1"/>
          <p:nvPr/>
        </p:nvSpPr>
        <p:spPr>
          <a:xfrm>
            <a:off x="1299259" y="4429557"/>
            <a:ext cx="1102205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err="1"/>
              <a:t>Reorganiser</a:t>
            </a:r>
            <a:r>
              <a:rPr lang="fr-FR" dirty="0"/>
              <a:t> et Impliquer les producteurs a être un acteur du financement depuis le début de l accompagnement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Accès au crédit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Organisation de la dynamique organisationnelle (responsabilisation des membres)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 Créer un cadre de concertation entre les producteurs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Mettre en place des outils de gestion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7DC0A93-95BD-4B8E-9FA8-2C2883079887}"/>
              </a:ext>
            </a:extLst>
          </p:cNvPr>
          <p:cNvSpPr txBox="1"/>
          <p:nvPr/>
        </p:nvSpPr>
        <p:spPr>
          <a:xfrm>
            <a:off x="1299259" y="3953421"/>
            <a:ext cx="6094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Formation en gestion financière et comptable</a:t>
            </a:r>
          </a:p>
        </p:txBody>
      </p:sp>
    </p:spTree>
    <p:extLst>
      <p:ext uri="{BB962C8B-B14F-4D97-AF65-F5344CB8AC3E}">
        <p14:creationId xmlns:p14="http://schemas.microsoft.com/office/powerpoint/2010/main" val="2608217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808FDB-AD15-4656-A66E-11ABC2C88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Formation en gestion financière et comptable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371763-BDC0-4008-AF47-03DDE2C86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Amortissement du matériel</a:t>
            </a:r>
          </a:p>
          <a:p>
            <a:r>
              <a:rPr lang="fr-FR" dirty="0"/>
              <a:t>Cahier de caisse</a:t>
            </a:r>
          </a:p>
          <a:p>
            <a:r>
              <a:rPr lang="fr-FR" dirty="0"/>
              <a:t> Ouverture de compte d’</a:t>
            </a:r>
            <a:r>
              <a:rPr lang="fr-FR" dirty="0" err="1"/>
              <a:t>epargne</a:t>
            </a:r>
            <a:endParaRPr lang="fr-FR" dirty="0"/>
          </a:p>
          <a:p>
            <a:r>
              <a:rPr lang="fr-FR" dirty="0"/>
              <a:t> Cahier de banque</a:t>
            </a:r>
          </a:p>
          <a:p>
            <a:r>
              <a:rPr lang="fr-FR" dirty="0"/>
              <a:t> compte d’exploit	</a:t>
            </a:r>
            <a:r>
              <a:rPr lang="fr-FR" dirty="0" err="1"/>
              <a:t>ation</a:t>
            </a:r>
            <a:r>
              <a:rPr lang="fr-FR" dirty="0"/>
              <a:t> </a:t>
            </a:r>
          </a:p>
          <a:p>
            <a:r>
              <a:rPr lang="fr-FR" dirty="0"/>
              <a:t> bilan d’exploitation de campagne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09625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8345855DB84241862B37689FD78242" ma:contentTypeVersion="13" ma:contentTypeDescription="Crée un document." ma:contentTypeScope="" ma:versionID="1a1f24652cec484c4359d54c52e272ed">
  <xsd:schema xmlns:xsd="http://www.w3.org/2001/XMLSchema" xmlns:xs="http://www.w3.org/2001/XMLSchema" xmlns:p="http://schemas.microsoft.com/office/2006/metadata/properties" xmlns:ns2="b263bec4-c491-4be8-a319-b34a694fddcb" xmlns:ns3="39005467-c817-450f-8966-541dfe557eb7" targetNamespace="http://schemas.microsoft.com/office/2006/metadata/properties" ma:root="true" ma:fieldsID="a9fad8c6109ebc4b60d4287234192260" ns2:_="" ns3:_="">
    <xsd:import namespace="b263bec4-c491-4be8-a319-b34a694fddcb"/>
    <xsd:import namespace="39005467-c817-450f-8966-541dfe557e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63bec4-c491-4be8-a319-b34a694fdd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05467-c817-450f-8966-541dfe557eb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37B367-E12F-4D4E-A7DC-2CF61B67ABAC}"/>
</file>

<file path=customXml/itemProps2.xml><?xml version="1.0" encoding="utf-8"?>
<ds:datastoreItem xmlns:ds="http://schemas.openxmlformats.org/officeDocument/2006/customXml" ds:itemID="{95F922C0-F1D5-4F8A-BFC0-5D911A59F1A9}"/>
</file>

<file path=customXml/itemProps3.xml><?xml version="1.0" encoding="utf-8"?>
<ds:datastoreItem xmlns:ds="http://schemas.openxmlformats.org/officeDocument/2006/customXml" ds:itemID="{160298BC-CF93-4A78-AD1A-026980648081}"/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446</Words>
  <Application>Microsoft Office PowerPoint</Application>
  <PresentationFormat>Grand écran</PresentationFormat>
  <Paragraphs>79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Comic Sans MS</vt:lpstr>
      <vt:lpstr>Corbel</vt:lpstr>
      <vt:lpstr>Wingdings</vt:lpstr>
      <vt:lpstr>Thème Office</vt:lpstr>
      <vt:lpstr>Comment organiser la production pour améliorer les revenus</vt:lpstr>
      <vt:lpstr>Organisation</vt:lpstr>
      <vt:lpstr>1. Planification </vt:lpstr>
      <vt:lpstr>2. Définir un protocole de travail</vt:lpstr>
      <vt:lpstr>3.Marketing et transformation  </vt:lpstr>
      <vt:lpstr>4. Autoproduction de semences</vt:lpstr>
      <vt:lpstr>Conclusion </vt:lpstr>
      <vt:lpstr>Présentation PowerPoint</vt:lpstr>
      <vt:lpstr>Formation en gestion financière et comptable </vt:lpstr>
      <vt:lpstr>Impliquer les producteurs a être un acteur du financement depuis le début de l’accompagnement </vt:lpstr>
      <vt:lpstr>Mettre en place des outils de gestion </vt:lpstr>
      <vt:lpstr>Créer un cadre de concertation entre les producteurs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organiser la production pour améliorer les revenus</dc:title>
  <dc:creator>PC</dc:creator>
  <cp:lastModifiedBy>PC</cp:lastModifiedBy>
  <cp:revision>27</cp:revision>
  <dcterms:created xsi:type="dcterms:W3CDTF">2021-12-02T14:24:30Z</dcterms:created>
  <dcterms:modified xsi:type="dcterms:W3CDTF">2021-12-03T09:06:31Z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0x0101005D8345855DB84241862B37689FD78242</vt:lpwstr>
  </property>
</Properties>
</file>