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74" r:id="rId3"/>
    <p:sldId id="259" r:id="rId4"/>
    <p:sldId id="260" r:id="rId5"/>
    <p:sldId id="261" r:id="rId6"/>
    <p:sldId id="265" r:id="rId7"/>
    <p:sldId id="264" r:id="rId8"/>
    <p:sldId id="262" r:id="rId9"/>
    <p:sldId id="263" r:id="rId10"/>
    <p:sldId id="276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5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Longueur des tiges (cm) 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73776183455548"/>
          <c:y val="0.16567047960584039"/>
          <c:w val="0.86380251779332584"/>
          <c:h val="0.5710670236346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Feuil1!$A$4</c:f>
              <c:strCache>
                <c:ptCount val="1"/>
                <c:pt idx="0">
                  <c:v>témoin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Feuil1!$B$3:$H$3</c:f>
              <c:strCache>
                <c:ptCount val="7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R4</c:v>
                </c:pt>
                <c:pt idx="4">
                  <c:v>R5</c:v>
                </c:pt>
                <c:pt idx="5">
                  <c:v>R6</c:v>
                </c:pt>
                <c:pt idx="6">
                  <c:v>R7</c:v>
                </c:pt>
              </c:strCache>
            </c:strRef>
          </c:cat>
          <c:val>
            <c:numRef>
              <c:f>Feuil1!$B$4:$H$4</c:f>
              <c:numCache>
                <c:formatCode>General</c:formatCode>
                <c:ptCount val="7"/>
                <c:pt idx="0">
                  <c:v>1.28</c:v>
                </c:pt>
                <c:pt idx="1">
                  <c:v>3.02</c:v>
                </c:pt>
                <c:pt idx="2">
                  <c:v>3.75</c:v>
                </c:pt>
                <c:pt idx="3">
                  <c:v>5.0999999999999996</c:v>
                </c:pt>
                <c:pt idx="4">
                  <c:v>6.5</c:v>
                </c:pt>
                <c:pt idx="5">
                  <c:v>7.4</c:v>
                </c:pt>
                <c:pt idx="6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3-40E0-837F-CA33546B962E}"/>
            </c:ext>
          </c:extLst>
        </c:ser>
        <c:ser>
          <c:idx val="1"/>
          <c:order val="1"/>
          <c:tx>
            <c:strRef>
              <c:f>Feuil1!$A$5</c:f>
              <c:strCache>
                <c:ptCount val="1"/>
                <c:pt idx="0">
                  <c:v>inoculé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Feuil1!$B$3:$H$3</c:f>
              <c:strCache>
                <c:ptCount val="7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R4</c:v>
                </c:pt>
                <c:pt idx="4">
                  <c:v>R5</c:v>
                </c:pt>
                <c:pt idx="5">
                  <c:v>R6</c:v>
                </c:pt>
                <c:pt idx="6">
                  <c:v>R7</c:v>
                </c:pt>
              </c:strCache>
            </c:strRef>
          </c:cat>
          <c:val>
            <c:numRef>
              <c:f>Feuil1!$B$5:$H$5</c:f>
              <c:numCache>
                <c:formatCode>General</c:formatCode>
                <c:ptCount val="7"/>
                <c:pt idx="0">
                  <c:v>2.38</c:v>
                </c:pt>
                <c:pt idx="1">
                  <c:v>3.23</c:v>
                </c:pt>
                <c:pt idx="2">
                  <c:v>6.32</c:v>
                </c:pt>
                <c:pt idx="3">
                  <c:v>7.28</c:v>
                </c:pt>
                <c:pt idx="4">
                  <c:v>7.65</c:v>
                </c:pt>
                <c:pt idx="5">
                  <c:v>8.1199999999999992</c:v>
                </c:pt>
                <c:pt idx="6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A3-40E0-837F-CA33546B9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9611808"/>
        <c:axId val="2029613984"/>
      </c:barChart>
      <c:catAx>
        <c:axId val="2029611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différents relevés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9613984"/>
        <c:crosses val="autoZero"/>
        <c:auto val="1"/>
        <c:lblAlgn val="ctr"/>
        <c:lblOffset val="100"/>
        <c:noMultiLvlLbl val="0"/>
      </c:catAx>
      <c:valAx>
        <c:axId val="2029613984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longueur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961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782122826757046E-2"/>
          <c:y val="0.87412365035279616"/>
          <c:w val="0.34615266479572704"/>
          <c:h val="9.0057331581867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Nombre de branches lors des relevés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témoin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Feuil1!$B$3:$H$3</c:f>
              <c:strCache>
                <c:ptCount val="7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R4</c:v>
                </c:pt>
                <c:pt idx="4">
                  <c:v>R5</c:v>
                </c:pt>
                <c:pt idx="5">
                  <c:v>R6</c:v>
                </c:pt>
                <c:pt idx="6">
                  <c:v>R7</c:v>
                </c:pt>
              </c:strCache>
            </c:strRef>
          </c:cat>
          <c:val>
            <c:numRef>
              <c:f>Feuil1!$B$7:$H$7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6-4174-BAB6-50C122037CA9}"/>
            </c:ext>
          </c:extLst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inoculé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Feuil1!$B$3:$H$3</c:f>
              <c:strCache>
                <c:ptCount val="7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R4</c:v>
                </c:pt>
                <c:pt idx="4">
                  <c:v>R5</c:v>
                </c:pt>
                <c:pt idx="5">
                  <c:v>R6</c:v>
                </c:pt>
                <c:pt idx="6">
                  <c:v>R7</c:v>
                </c:pt>
              </c:strCache>
            </c:strRef>
          </c:cat>
          <c:val>
            <c:numRef>
              <c:f>Feuil1!$B$8:$H$8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6-4174-BAB6-50C122037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9239392"/>
        <c:axId val="1789232864"/>
      </c:barChart>
      <c:catAx>
        <c:axId val="178923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9232864"/>
        <c:crosses val="autoZero"/>
        <c:auto val="1"/>
        <c:lblAlgn val="ctr"/>
        <c:lblOffset val="100"/>
        <c:noMultiLvlLbl val="0"/>
      </c:catAx>
      <c:valAx>
        <c:axId val="178923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923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95B2D-614D-41B6-8D68-6AE0BDEABA8F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1C15E54-A457-43EC-9A04-4B5E7CC736B2}">
      <dgm:prSet phldrT="[Texte]"/>
      <dgm:spPr/>
      <dgm:t>
        <a:bodyPr/>
        <a:lstStyle/>
        <a:p>
          <a:r>
            <a:rPr lang="fr-FR" dirty="0" smtClean="0"/>
            <a:t>ABK-INP</a:t>
          </a:r>
          <a:endParaRPr lang="fr-FR" dirty="0"/>
        </a:p>
      </dgm:t>
    </dgm:pt>
    <dgm:pt modelId="{A268BF21-AD66-42D5-A10E-2FF7D7532873}" type="parTrans" cxnId="{B821587C-E25F-488C-8A5B-635A2AA679D3}">
      <dgm:prSet/>
      <dgm:spPr/>
      <dgm:t>
        <a:bodyPr/>
        <a:lstStyle/>
        <a:p>
          <a:endParaRPr lang="fr-FR"/>
        </a:p>
      </dgm:t>
    </dgm:pt>
    <dgm:pt modelId="{22A7F5D3-B66B-4DA9-BE20-D5EFE2EF7CCF}" type="sibTrans" cxnId="{B821587C-E25F-488C-8A5B-635A2AA679D3}">
      <dgm:prSet/>
      <dgm:spPr/>
      <dgm:t>
        <a:bodyPr/>
        <a:lstStyle/>
        <a:p>
          <a:endParaRPr lang="fr-FR"/>
        </a:p>
      </dgm:t>
    </dgm:pt>
    <dgm:pt modelId="{4A9A67BA-B702-4068-8229-C29635CB4DDB}">
      <dgm:prSet phldrT="[Texte]"/>
      <dgm:spPr/>
      <dgm:t>
        <a:bodyPr/>
        <a:lstStyle/>
        <a:p>
          <a:r>
            <a:rPr lang="fr-FR" dirty="0" smtClean="0"/>
            <a:t>Activités</a:t>
          </a:r>
          <a:endParaRPr lang="fr-FR" dirty="0"/>
        </a:p>
      </dgm:t>
    </dgm:pt>
    <dgm:pt modelId="{73F2FFF1-4EE1-47D4-B64B-05F1EA3F9F24}" type="parTrans" cxnId="{4A3ED97A-1AD9-4246-AE6A-8542D08CEFA8}">
      <dgm:prSet/>
      <dgm:spPr/>
      <dgm:t>
        <a:bodyPr/>
        <a:lstStyle/>
        <a:p>
          <a:endParaRPr lang="fr-FR"/>
        </a:p>
      </dgm:t>
    </dgm:pt>
    <dgm:pt modelId="{74B5535D-0BAC-4F48-A64A-5144FC301988}" type="sibTrans" cxnId="{4A3ED97A-1AD9-4246-AE6A-8542D08CEFA8}">
      <dgm:prSet/>
      <dgm:spPr/>
      <dgm:t>
        <a:bodyPr/>
        <a:lstStyle/>
        <a:p>
          <a:endParaRPr lang="fr-FR"/>
        </a:p>
      </dgm:t>
    </dgm:pt>
    <dgm:pt modelId="{1C36367F-D1E0-4C56-A65C-D1BE66D92B9D}">
      <dgm:prSet phldrT="[Texte]"/>
      <dgm:spPr/>
      <dgm:t>
        <a:bodyPr/>
        <a:lstStyle/>
        <a:p>
          <a:r>
            <a:rPr lang="fr-FR" dirty="0" smtClean="0"/>
            <a:t>Résultats</a:t>
          </a:r>
          <a:endParaRPr lang="fr-FR" dirty="0"/>
        </a:p>
      </dgm:t>
    </dgm:pt>
    <dgm:pt modelId="{E83B98EE-9D4E-43D3-95D5-33AC6242B9CE}" type="parTrans" cxnId="{A78C615D-CE20-422F-B421-D325A740E4F4}">
      <dgm:prSet/>
      <dgm:spPr/>
      <dgm:t>
        <a:bodyPr/>
        <a:lstStyle/>
        <a:p>
          <a:endParaRPr lang="fr-FR"/>
        </a:p>
      </dgm:t>
    </dgm:pt>
    <dgm:pt modelId="{C0F0223C-7BAF-46AB-BA1F-83FA17B90A45}" type="sibTrans" cxnId="{A78C615D-CE20-422F-B421-D325A740E4F4}">
      <dgm:prSet/>
      <dgm:spPr/>
      <dgm:t>
        <a:bodyPr/>
        <a:lstStyle/>
        <a:p>
          <a:endParaRPr lang="fr-FR"/>
        </a:p>
      </dgm:t>
    </dgm:pt>
    <dgm:pt modelId="{8613743E-84E0-4EA8-800B-20AE3D1038DC}">
      <dgm:prSet phldrT="[Texte]"/>
      <dgm:spPr/>
      <dgm:t>
        <a:bodyPr/>
        <a:lstStyle/>
        <a:p>
          <a:r>
            <a:rPr lang="fr-FR" dirty="0" smtClean="0"/>
            <a:t>ABK-IRD</a:t>
          </a:r>
          <a:endParaRPr lang="fr-FR" dirty="0"/>
        </a:p>
      </dgm:t>
    </dgm:pt>
    <dgm:pt modelId="{A6AFD97C-635F-4E0A-B598-34D9E18002F2}" type="parTrans" cxnId="{E59C89A3-0CDC-48B8-93A7-88D9935C94E0}">
      <dgm:prSet/>
      <dgm:spPr/>
      <dgm:t>
        <a:bodyPr/>
        <a:lstStyle/>
        <a:p>
          <a:endParaRPr lang="fr-FR"/>
        </a:p>
      </dgm:t>
    </dgm:pt>
    <dgm:pt modelId="{DE1ECE2A-98B0-4EBA-83EB-0E5C6459CF6A}" type="sibTrans" cxnId="{E59C89A3-0CDC-48B8-93A7-88D9935C94E0}">
      <dgm:prSet/>
      <dgm:spPr/>
      <dgm:t>
        <a:bodyPr/>
        <a:lstStyle/>
        <a:p>
          <a:endParaRPr lang="fr-FR"/>
        </a:p>
      </dgm:t>
    </dgm:pt>
    <dgm:pt modelId="{B00CE9A9-40E9-4214-A512-918F2CB9241C}">
      <dgm:prSet phldrT="[Texte]"/>
      <dgm:spPr/>
      <dgm:t>
        <a:bodyPr/>
        <a:lstStyle/>
        <a:p>
          <a:r>
            <a:rPr lang="fr-FR" dirty="0" smtClean="0"/>
            <a:t>Activités</a:t>
          </a:r>
          <a:endParaRPr lang="fr-FR" dirty="0"/>
        </a:p>
      </dgm:t>
    </dgm:pt>
    <dgm:pt modelId="{FFBE037D-3CF8-4DC3-B3C0-CB8AD152919F}" type="parTrans" cxnId="{0EC030B7-7F70-44B6-B9E9-3943E1B48270}">
      <dgm:prSet/>
      <dgm:spPr/>
      <dgm:t>
        <a:bodyPr/>
        <a:lstStyle/>
        <a:p>
          <a:endParaRPr lang="fr-FR"/>
        </a:p>
      </dgm:t>
    </dgm:pt>
    <dgm:pt modelId="{49F2C8E3-CE10-495F-B18A-5050D1297304}" type="sibTrans" cxnId="{0EC030B7-7F70-44B6-B9E9-3943E1B48270}">
      <dgm:prSet/>
      <dgm:spPr/>
      <dgm:t>
        <a:bodyPr/>
        <a:lstStyle/>
        <a:p>
          <a:endParaRPr lang="fr-FR"/>
        </a:p>
      </dgm:t>
    </dgm:pt>
    <dgm:pt modelId="{35E265A6-EE29-48AF-AABA-552C53A12935}">
      <dgm:prSet phldrT="[Texte]"/>
      <dgm:spPr/>
      <dgm:t>
        <a:bodyPr/>
        <a:lstStyle/>
        <a:p>
          <a:r>
            <a:rPr lang="fr-FR" dirty="0" smtClean="0"/>
            <a:t>Résultats</a:t>
          </a:r>
          <a:endParaRPr lang="fr-FR" dirty="0"/>
        </a:p>
      </dgm:t>
    </dgm:pt>
    <dgm:pt modelId="{62C62194-C3C9-4A16-B33E-F63CA740EA6F}" type="parTrans" cxnId="{7A8F4660-55CF-48B6-A591-1DDF26F21460}">
      <dgm:prSet/>
      <dgm:spPr/>
      <dgm:t>
        <a:bodyPr/>
        <a:lstStyle/>
        <a:p>
          <a:endParaRPr lang="fr-FR"/>
        </a:p>
      </dgm:t>
    </dgm:pt>
    <dgm:pt modelId="{61EBF766-EDBD-439F-8077-240AA8CBF14B}" type="sibTrans" cxnId="{7A8F4660-55CF-48B6-A591-1DDF26F21460}">
      <dgm:prSet/>
      <dgm:spPr/>
      <dgm:t>
        <a:bodyPr/>
        <a:lstStyle/>
        <a:p>
          <a:endParaRPr lang="fr-FR"/>
        </a:p>
      </dgm:t>
    </dgm:pt>
    <dgm:pt modelId="{6671DC63-A6D4-48E6-B18C-681B3AE85DD8}" type="pres">
      <dgm:prSet presAssocID="{53D95B2D-614D-41B6-8D68-6AE0BDEABA8F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C3F96FAF-527C-4A6A-BC6D-5A3015697181}" type="pres">
      <dgm:prSet presAssocID="{F1C15E54-A457-43EC-9A04-4B5E7CC736B2}" presName="parComposite" presStyleCnt="0"/>
      <dgm:spPr/>
    </dgm:pt>
    <dgm:pt modelId="{79E3F270-7C93-4142-A377-A0EACE3320E0}" type="pres">
      <dgm:prSet presAssocID="{F1C15E54-A457-43EC-9A04-4B5E7CC736B2}" presName="parBigCircle" presStyleLbl="node0" presStyleIdx="0" presStyleCnt="2"/>
      <dgm:spPr/>
    </dgm:pt>
    <dgm:pt modelId="{9B0788F1-5F2A-4434-B30E-8D3A86EFE850}" type="pres">
      <dgm:prSet presAssocID="{F1C15E54-A457-43EC-9A04-4B5E7CC736B2}" presName="parTx" presStyleLbl="revTx" presStyleIdx="0" presStyleCnt="10" custAng="3727323" custLinFactNeighborX="-28557" custLinFactNeighborY="20364"/>
      <dgm:spPr/>
      <dgm:t>
        <a:bodyPr/>
        <a:lstStyle/>
        <a:p>
          <a:endParaRPr lang="fr-FR"/>
        </a:p>
      </dgm:t>
    </dgm:pt>
    <dgm:pt modelId="{D0EE488A-A541-486C-AA16-F44C0E7D4EF4}" type="pres">
      <dgm:prSet presAssocID="{F1C15E54-A457-43EC-9A04-4B5E7CC736B2}" presName="bSpace" presStyleCnt="0"/>
      <dgm:spPr/>
    </dgm:pt>
    <dgm:pt modelId="{B2A1D75B-92E7-4A3F-8C5B-B01ED8767554}" type="pres">
      <dgm:prSet presAssocID="{F1C15E54-A457-43EC-9A04-4B5E7CC736B2}" presName="parBackupNorm" presStyleCnt="0"/>
      <dgm:spPr/>
    </dgm:pt>
    <dgm:pt modelId="{3884BD69-B00E-472D-9FB9-008CB0DB3F2A}" type="pres">
      <dgm:prSet presAssocID="{22A7F5D3-B66B-4DA9-BE20-D5EFE2EF7CCF}" presName="parSpace" presStyleCnt="0"/>
      <dgm:spPr/>
    </dgm:pt>
    <dgm:pt modelId="{AC922780-968C-4DC2-B707-38BE6C27F8E5}" type="pres">
      <dgm:prSet presAssocID="{4A9A67BA-B702-4068-8229-C29635CB4DDB}" presName="desBackupLeftNorm" presStyleCnt="0"/>
      <dgm:spPr/>
    </dgm:pt>
    <dgm:pt modelId="{C6D66EA8-842C-4303-84C6-15BB8B3ED2A2}" type="pres">
      <dgm:prSet presAssocID="{4A9A67BA-B702-4068-8229-C29635CB4DDB}" presName="desComposite" presStyleCnt="0"/>
      <dgm:spPr/>
    </dgm:pt>
    <dgm:pt modelId="{CFFFD2B8-14C5-46B1-9E6F-54DBD0C4BEA7}" type="pres">
      <dgm:prSet presAssocID="{4A9A67BA-B702-4068-8229-C29635CB4DDB}" presName="desCircle" presStyleLbl="node1" presStyleIdx="0" presStyleCnt="4"/>
      <dgm:spPr/>
    </dgm:pt>
    <dgm:pt modelId="{BDD13E66-FC5F-4608-AAF8-666E295D81BC}" type="pres">
      <dgm:prSet presAssocID="{4A9A67BA-B702-4068-8229-C29635CB4DDB}" presName="chTx" presStyleLbl="revTx" presStyleIdx="1" presStyleCnt="10"/>
      <dgm:spPr/>
      <dgm:t>
        <a:bodyPr/>
        <a:lstStyle/>
        <a:p>
          <a:endParaRPr lang="fr-FR"/>
        </a:p>
      </dgm:t>
    </dgm:pt>
    <dgm:pt modelId="{459FE654-2608-40BE-AB7E-625CD453952F}" type="pres">
      <dgm:prSet presAssocID="{4A9A67BA-B702-4068-8229-C29635CB4DDB}" presName="desTx" presStyleLbl="revTx" presStyleIdx="2" presStyleCnt="10">
        <dgm:presLayoutVars>
          <dgm:bulletEnabled val="1"/>
        </dgm:presLayoutVars>
      </dgm:prSet>
      <dgm:spPr/>
    </dgm:pt>
    <dgm:pt modelId="{6623311A-A80C-450E-AC45-48197E77E61F}" type="pres">
      <dgm:prSet presAssocID="{4A9A67BA-B702-4068-8229-C29635CB4DDB}" presName="desBackupRightNorm" presStyleCnt="0"/>
      <dgm:spPr/>
    </dgm:pt>
    <dgm:pt modelId="{E87A7FE1-058C-4033-8D53-E4D483751599}" type="pres">
      <dgm:prSet presAssocID="{74B5535D-0BAC-4F48-A64A-5144FC301988}" presName="desSpace" presStyleCnt="0"/>
      <dgm:spPr/>
    </dgm:pt>
    <dgm:pt modelId="{1A65B51C-2ED6-4239-89CA-33D888F350C2}" type="pres">
      <dgm:prSet presAssocID="{1C36367F-D1E0-4C56-A65C-D1BE66D92B9D}" presName="desBackupLeftNorm" presStyleCnt="0"/>
      <dgm:spPr/>
    </dgm:pt>
    <dgm:pt modelId="{BA87E917-35BF-4561-9CC4-FD5932916EB9}" type="pres">
      <dgm:prSet presAssocID="{1C36367F-D1E0-4C56-A65C-D1BE66D92B9D}" presName="desComposite" presStyleCnt="0"/>
      <dgm:spPr/>
    </dgm:pt>
    <dgm:pt modelId="{53CA3FA5-958E-41EA-BCCC-88D0ED06B2C6}" type="pres">
      <dgm:prSet presAssocID="{1C36367F-D1E0-4C56-A65C-D1BE66D92B9D}" presName="desCircle" presStyleLbl="node1" presStyleIdx="1" presStyleCnt="4"/>
      <dgm:spPr/>
    </dgm:pt>
    <dgm:pt modelId="{E4137B89-9617-4843-80DA-3D08F3CA6F82}" type="pres">
      <dgm:prSet presAssocID="{1C36367F-D1E0-4C56-A65C-D1BE66D92B9D}" presName="chTx" presStyleLbl="revTx" presStyleIdx="3" presStyleCnt="10"/>
      <dgm:spPr/>
      <dgm:t>
        <a:bodyPr/>
        <a:lstStyle/>
        <a:p>
          <a:endParaRPr lang="fr-FR"/>
        </a:p>
      </dgm:t>
    </dgm:pt>
    <dgm:pt modelId="{F4D8C56A-F5F9-492B-8543-45718D69B7C3}" type="pres">
      <dgm:prSet presAssocID="{1C36367F-D1E0-4C56-A65C-D1BE66D92B9D}" presName="desTx" presStyleLbl="revTx" presStyleIdx="4" presStyleCnt="10">
        <dgm:presLayoutVars>
          <dgm:bulletEnabled val="1"/>
        </dgm:presLayoutVars>
      </dgm:prSet>
      <dgm:spPr/>
    </dgm:pt>
    <dgm:pt modelId="{6C374029-7145-428C-BB20-C5997B1087D5}" type="pres">
      <dgm:prSet presAssocID="{1C36367F-D1E0-4C56-A65C-D1BE66D92B9D}" presName="desBackupRightNorm" presStyleCnt="0"/>
      <dgm:spPr/>
    </dgm:pt>
    <dgm:pt modelId="{C17030E3-3297-4423-BBA0-41D873018D8D}" type="pres">
      <dgm:prSet presAssocID="{C0F0223C-7BAF-46AB-BA1F-83FA17B90A45}" presName="desSpace" presStyleCnt="0"/>
      <dgm:spPr/>
    </dgm:pt>
    <dgm:pt modelId="{81AD4157-5BC6-4164-A71A-0466A25DD944}" type="pres">
      <dgm:prSet presAssocID="{8613743E-84E0-4EA8-800B-20AE3D1038DC}" presName="parComposite" presStyleCnt="0"/>
      <dgm:spPr/>
    </dgm:pt>
    <dgm:pt modelId="{73F04171-18FA-4B46-BBB5-4E5371E27A79}" type="pres">
      <dgm:prSet presAssocID="{8613743E-84E0-4EA8-800B-20AE3D1038DC}" presName="parBigCircle" presStyleLbl="node0" presStyleIdx="1" presStyleCnt="2"/>
      <dgm:spPr/>
    </dgm:pt>
    <dgm:pt modelId="{E170E26B-456A-4FD0-B613-038719A69DF0}" type="pres">
      <dgm:prSet presAssocID="{8613743E-84E0-4EA8-800B-20AE3D1038DC}" presName="parTx" presStyleLbl="revTx" presStyleIdx="5" presStyleCnt="10" custAng="3900000" custLinFactNeighborX="-8267" custLinFactNeighborY="18620"/>
      <dgm:spPr/>
      <dgm:t>
        <a:bodyPr/>
        <a:lstStyle/>
        <a:p>
          <a:endParaRPr lang="fr-FR"/>
        </a:p>
      </dgm:t>
    </dgm:pt>
    <dgm:pt modelId="{0AD323A7-250F-4C2F-8C53-EDC20CB12E22}" type="pres">
      <dgm:prSet presAssocID="{8613743E-84E0-4EA8-800B-20AE3D1038DC}" presName="bSpace" presStyleCnt="0"/>
      <dgm:spPr/>
    </dgm:pt>
    <dgm:pt modelId="{5276F008-9044-47B1-8803-D1AA292650E1}" type="pres">
      <dgm:prSet presAssocID="{8613743E-84E0-4EA8-800B-20AE3D1038DC}" presName="parBackupNorm" presStyleCnt="0"/>
      <dgm:spPr/>
    </dgm:pt>
    <dgm:pt modelId="{CED2A0B2-AFD9-48B2-99BA-AD0D7CF1D623}" type="pres">
      <dgm:prSet presAssocID="{DE1ECE2A-98B0-4EBA-83EB-0E5C6459CF6A}" presName="parSpace" presStyleCnt="0"/>
      <dgm:spPr/>
    </dgm:pt>
    <dgm:pt modelId="{8BE04AA2-3B3E-413A-AAF9-6A536F5A7439}" type="pres">
      <dgm:prSet presAssocID="{B00CE9A9-40E9-4214-A512-918F2CB9241C}" presName="desBackupLeftNorm" presStyleCnt="0"/>
      <dgm:spPr/>
    </dgm:pt>
    <dgm:pt modelId="{9DA79BCC-E155-464C-BE89-638A8C7717AA}" type="pres">
      <dgm:prSet presAssocID="{B00CE9A9-40E9-4214-A512-918F2CB9241C}" presName="desComposite" presStyleCnt="0"/>
      <dgm:spPr/>
    </dgm:pt>
    <dgm:pt modelId="{9F616C14-1FF4-4470-916A-804CD482BC05}" type="pres">
      <dgm:prSet presAssocID="{B00CE9A9-40E9-4214-A512-918F2CB9241C}" presName="desCircle" presStyleLbl="node1" presStyleIdx="2" presStyleCnt="4"/>
      <dgm:spPr/>
    </dgm:pt>
    <dgm:pt modelId="{9778D84E-77FB-4669-BE45-722B30B5AA31}" type="pres">
      <dgm:prSet presAssocID="{B00CE9A9-40E9-4214-A512-918F2CB9241C}" presName="chTx" presStyleLbl="revTx" presStyleIdx="6" presStyleCnt="10"/>
      <dgm:spPr/>
      <dgm:t>
        <a:bodyPr/>
        <a:lstStyle/>
        <a:p>
          <a:endParaRPr lang="fr-FR"/>
        </a:p>
      </dgm:t>
    </dgm:pt>
    <dgm:pt modelId="{33B3BB0A-1F97-4D39-B23F-A464F0EBEA1B}" type="pres">
      <dgm:prSet presAssocID="{B00CE9A9-40E9-4214-A512-918F2CB9241C}" presName="desTx" presStyleLbl="revTx" presStyleIdx="7" presStyleCnt="10">
        <dgm:presLayoutVars>
          <dgm:bulletEnabled val="1"/>
        </dgm:presLayoutVars>
      </dgm:prSet>
      <dgm:spPr/>
    </dgm:pt>
    <dgm:pt modelId="{A8E53FB5-28FB-493E-8949-786FDEF44A09}" type="pres">
      <dgm:prSet presAssocID="{B00CE9A9-40E9-4214-A512-918F2CB9241C}" presName="desBackupRightNorm" presStyleCnt="0"/>
      <dgm:spPr/>
    </dgm:pt>
    <dgm:pt modelId="{C70DA6D3-3AF7-41E6-BB46-C3316BEF47DA}" type="pres">
      <dgm:prSet presAssocID="{49F2C8E3-CE10-495F-B18A-5050D1297304}" presName="desSpace" presStyleCnt="0"/>
      <dgm:spPr/>
    </dgm:pt>
    <dgm:pt modelId="{F28C1CE2-7B8B-4FEA-A4B0-8AD390A1143E}" type="pres">
      <dgm:prSet presAssocID="{35E265A6-EE29-48AF-AABA-552C53A12935}" presName="desBackupLeftNorm" presStyleCnt="0"/>
      <dgm:spPr/>
    </dgm:pt>
    <dgm:pt modelId="{F8D53C68-C8B2-4588-A3BE-12F87BDF7BB9}" type="pres">
      <dgm:prSet presAssocID="{35E265A6-EE29-48AF-AABA-552C53A12935}" presName="desComposite" presStyleCnt="0"/>
      <dgm:spPr/>
    </dgm:pt>
    <dgm:pt modelId="{B083B82A-E6FB-47EE-85F5-A63A15DD392D}" type="pres">
      <dgm:prSet presAssocID="{35E265A6-EE29-48AF-AABA-552C53A12935}" presName="desCircle" presStyleLbl="node1" presStyleIdx="3" presStyleCnt="4"/>
      <dgm:spPr/>
    </dgm:pt>
    <dgm:pt modelId="{ABE98EF9-3262-4C00-AEDF-6967413A110A}" type="pres">
      <dgm:prSet presAssocID="{35E265A6-EE29-48AF-AABA-552C53A12935}" presName="chTx" presStyleLbl="revTx" presStyleIdx="8" presStyleCnt="10"/>
      <dgm:spPr/>
      <dgm:t>
        <a:bodyPr/>
        <a:lstStyle/>
        <a:p>
          <a:endParaRPr lang="fr-FR"/>
        </a:p>
      </dgm:t>
    </dgm:pt>
    <dgm:pt modelId="{14979920-59E6-461A-B1C2-41F6CC110F4D}" type="pres">
      <dgm:prSet presAssocID="{35E265A6-EE29-48AF-AABA-552C53A12935}" presName="desTx" presStyleLbl="revTx" presStyleIdx="9" presStyleCnt="10">
        <dgm:presLayoutVars>
          <dgm:bulletEnabled val="1"/>
        </dgm:presLayoutVars>
      </dgm:prSet>
      <dgm:spPr/>
    </dgm:pt>
    <dgm:pt modelId="{93CDF978-C4D5-4B71-BC77-1530CF1CC25D}" type="pres">
      <dgm:prSet presAssocID="{35E265A6-EE29-48AF-AABA-552C53A12935}" presName="desBackupRightNorm" presStyleCnt="0"/>
      <dgm:spPr/>
    </dgm:pt>
    <dgm:pt modelId="{606A9D5D-EDC5-41C1-9981-B5074E675BF7}" type="pres">
      <dgm:prSet presAssocID="{61EBF766-EDBD-439F-8077-240AA8CBF14B}" presName="desSpace" presStyleCnt="0"/>
      <dgm:spPr/>
    </dgm:pt>
  </dgm:ptLst>
  <dgm:cxnLst>
    <dgm:cxn modelId="{1BB0E2BC-4615-4189-B5FD-80899E938162}" type="presOf" srcId="{F1C15E54-A457-43EC-9A04-4B5E7CC736B2}" destId="{9B0788F1-5F2A-4434-B30E-8D3A86EFE850}" srcOrd="0" destOrd="0" presId="urn:microsoft.com/office/officeart/2008/layout/CircleAccentTimeline"/>
    <dgm:cxn modelId="{53DB615A-6109-4B2B-A62B-559DB12E3789}" type="presOf" srcId="{8613743E-84E0-4EA8-800B-20AE3D1038DC}" destId="{E170E26B-456A-4FD0-B613-038719A69DF0}" srcOrd="0" destOrd="0" presId="urn:microsoft.com/office/officeart/2008/layout/CircleAccentTimeline"/>
    <dgm:cxn modelId="{A0FE2D63-58FB-47CD-A304-21772261B618}" type="presOf" srcId="{4A9A67BA-B702-4068-8229-C29635CB4DDB}" destId="{BDD13E66-FC5F-4608-AAF8-666E295D81BC}" srcOrd="0" destOrd="0" presId="urn:microsoft.com/office/officeart/2008/layout/CircleAccentTimeline"/>
    <dgm:cxn modelId="{0EC030B7-7F70-44B6-B9E9-3943E1B48270}" srcId="{8613743E-84E0-4EA8-800B-20AE3D1038DC}" destId="{B00CE9A9-40E9-4214-A512-918F2CB9241C}" srcOrd="0" destOrd="0" parTransId="{FFBE037D-3CF8-4DC3-B3C0-CB8AD152919F}" sibTransId="{49F2C8E3-CE10-495F-B18A-5050D1297304}"/>
    <dgm:cxn modelId="{4A3ED97A-1AD9-4246-AE6A-8542D08CEFA8}" srcId="{F1C15E54-A457-43EC-9A04-4B5E7CC736B2}" destId="{4A9A67BA-B702-4068-8229-C29635CB4DDB}" srcOrd="0" destOrd="0" parTransId="{73F2FFF1-4EE1-47D4-B64B-05F1EA3F9F24}" sibTransId="{74B5535D-0BAC-4F48-A64A-5144FC301988}"/>
    <dgm:cxn modelId="{A78C615D-CE20-422F-B421-D325A740E4F4}" srcId="{F1C15E54-A457-43EC-9A04-4B5E7CC736B2}" destId="{1C36367F-D1E0-4C56-A65C-D1BE66D92B9D}" srcOrd="1" destOrd="0" parTransId="{E83B98EE-9D4E-43D3-95D5-33AC6242B9CE}" sibTransId="{C0F0223C-7BAF-46AB-BA1F-83FA17B90A45}"/>
    <dgm:cxn modelId="{7A8F4660-55CF-48B6-A591-1DDF26F21460}" srcId="{8613743E-84E0-4EA8-800B-20AE3D1038DC}" destId="{35E265A6-EE29-48AF-AABA-552C53A12935}" srcOrd="1" destOrd="0" parTransId="{62C62194-C3C9-4A16-B33E-F63CA740EA6F}" sibTransId="{61EBF766-EDBD-439F-8077-240AA8CBF14B}"/>
    <dgm:cxn modelId="{B821587C-E25F-488C-8A5B-635A2AA679D3}" srcId="{53D95B2D-614D-41B6-8D68-6AE0BDEABA8F}" destId="{F1C15E54-A457-43EC-9A04-4B5E7CC736B2}" srcOrd="0" destOrd="0" parTransId="{A268BF21-AD66-42D5-A10E-2FF7D7532873}" sibTransId="{22A7F5D3-B66B-4DA9-BE20-D5EFE2EF7CCF}"/>
    <dgm:cxn modelId="{E288DCE1-0ADB-48D8-BFF6-D86F1A20A0CC}" type="presOf" srcId="{53D95B2D-614D-41B6-8D68-6AE0BDEABA8F}" destId="{6671DC63-A6D4-48E6-B18C-681B3AE85DD8}" srcOrd="0" destOrd="0" presId="urn:microsoft.com/office/officeart/2008/layout/CircleAccentTimeline"/>
    <dgm:cxn modelId="{68B43E31-56F4-4701-B64C-85BA9D645841}" type="presOf" srcId="{B00CE9A9-40E9-4214-A512-918F2CB9241C}" destId="{9778D84E-77FB-4669-BE45-722B30B5AA31}" srcOrd="0" destOrd="0" presId="urn:microsoft.com/office/officeart/2008/layout/CircleAccentTimeline"/>
    <dgm:cxn modelId="{6D310F74-05D4-45DE-874B-3E353EDEF518}" type="presOf" srcId="{35E265A6-EE29-48AF-AABA-552C53A12935}" destId="{ABE98EF9-3262-4C00-AEDF-6967413A110A}" srcOrd="0" destOrd="0" presId="urn:microsoft.com/office/officeart/2008/layout/CircleAccentTimeline"/>
    <dgm:cxn modelId="{5A6294BA-5E9C-4102-9828-84B9E647D890}" type="presOf" srcId="{1C36367F-D1E0-4C56-A65C-D1BE66D92B9D}" destId="{E4137B89-9617-4843-80DA-3D08F3CA6F82}" srcOrd="0" destOrd="0" presId="urn:microsoft.com/office/officeart/2008/layout/CircleAccentTimeline"/>
    <dgm:cxn modelId="{E59C89A3-0CDC-48B8-93A7-88D9935C94E0}" srcId="{53D95B2D-614D-41B6-8D68-6AE0BDEABA8F}" destId="{8613743E-84E0-4EA8-800B-20AE3D1038DC}" srcOrd="1" destOrd="0" parTransId="{A6AFD97C-635F-4E0A-B598-34D9E18002F2}" sibTransId="{DE1ECE2A-98B0-4EBA-83EB-0E5C6459CF6A}"/>
    <dgm:cxn modelId="{6C93A163-CCA4-46A9-AE41-E08018F5CE30}" type="presParOf" srcId="{6671DC63-A6D4-48E6-B18C-681B3AE85DD8}" destId="{C3F96FAF-527C-4A6A-BC6D-5A3015697181}" srcOrd="0" destOrd="0" presId="urn:microsoft.com/office/officeart/2008/layout/CircleAccentTimeline"/>
    <dgm:cxn modelId="{11FC0D78-E096-44FD-8F73-33A953C983CE}" type="presParOf" srcId="{C3F96FAF-527C-4A6A-BC6D-5A3015697181}" destId="{79E3F270-7C93-4142-A377-A0EACE3320E0}" srcOrd="0" destOrd="0" presId="urn:microsoft.com/office/officeart/2008/layout/CircleAccentTimeline"/>
    <dgm:cxn modelId="{3893CAB9-1993-4356-89BC-5EA5B2AADC76}" type="presParOf" srcId="{C3F96FAF-527C-4A6A-BC6D-5A3015697181}" destId="{9B0788F1-5F2A-4434-B30E-8D3A86EFE850}" srcOrd="1" destOrd="0" presId="urn:microsoft.com/office/officeart/2008/layout/CircleAccentTimeline"/>
    <dgm:cxn modelId="{A4663593-8CE2-4C71-9CF5-7380F43B0132}" type="presParOf" srcId="{C3F96FAF-527C-4A6A-BC6D-5A3015697181}" destId="{D0EE488A-A541-486C-AA16-F44C0E7D4EF4}" srcOrd="2" destOrd="0" presId="urn:microsoft.com/office/officeart/2008/layout/CircleAccentTimeline"/>
    <dgm:cxn modelId="{DDD02757-A231-4C60-9C4F-AD4E3351DF65}" type="presParOf" srcId="{6671DC63-A6D4-48E6-B18C-681B3AE85DD8}" destId="{B2A1D75B-92E7-4A3F-8C5B-B01ED8767554}" srcOrd="1" destOrd="0" presId="urn:microsoft.com/office/officeart/2008/layout/CircleAccentTimeline"/>
    <dgm:cxn modelId="{8F44578C-C913-4844-8473-8F37D531D2FC}" type="presParOf" srcId="{6671DC63-A6D4-48E6-B18C-681B3AE85DD8}" destId="{3884BD69-B00E-472D-9FB9-008CB0DB3F2A}" srcOrd="2" destOrd="0" presId="urn:microsoft.com/office/officeart/2008/layout/CircleAccentTimeline"/>
    <dgm:cxn modelId="{025C69DE-F122-4469-ADC8-3B543AF0A582}" type="presParOf" srcId="{6671DC63-A6D4-48E6-B18C-681B3AE85DD8}" destId="{AC922780-968C-4DC2-B707-38BE6C27F8E5}" srcOrd="3" destOrd="0" presId="urn:microsoft.com/office/officeart/2008/layout/CircleAccentTimeline"/>
    <dgm:cxn modelId="{2A4491D0-D449-4A22-B824-B57FFCFF8FBF}" type="presParOf" srcId="{6671DC63-A6D4-48E6-B18C-681B3AE85DD8}" destId="{C6D66EA8-842C-4303-84C6-15BB8B3ED2A2}" srcOrd="4" destOrd="0" presId="urn:microsoft.com/office/officeart/2008/layout/CircleAccentTimeline"/>
    <dgm:cxn modelId="{9605668E-9DFE-4919-A2D2-34E34A7B5592}" type="presParOf" srcId="{C6D66EA8-842C-4303-84C6-15BB8B3ED2A2}" destId="{CFFFD2B8-14C5-46B1-9E6F-54DBD0C4BEA7}" srcOrd="0" destOrd="0" presId="urn:microsoft.com/office/officeart/2008/layout/CircleAccentTimeline"/>
    <dgm:cxn modelId="{5312E8C4-6CF5-4905-98BF-2FBA7A96DBAB}" type="presParOf" srcId="{C6D66EA8-842C-4303-84C6-15BB8B3ED2A2}" destId="{BDD13E66-FC5F-4608-AAF8-666E295D81BC}" srcOrd="1" destOrd="0" presId="urn:microsoft.com/office/officeart/2008/layout/CircleAccentTimeline"/>
    <dgm:cxn modelId="{94D57B6F-06CD-4C77-BEBE-D3163A804819}" type="presParOf" srcId="{C6D66EA8-842C-4303-84C6-15BB8B3ED2A2}" destId="{459FE654-2608-40BE-AB7E-625CD453952F}" srcOrd="2" destOrd="0" presId="urn:microsoft.com/office/officeart/2008/layout/CircleAccentTimeline"/>
    <dgm:cxn modelId="{E61CEA37-71B2-413C-975B-D6905B2B6441}" type="presParOf" srcId="{6671DC63-A6D4-48E6-B18C-681B3AE85DD8}" destId="{6623311A-A80C-450E-AC45-48197E77E61F}" srcOrd="5" destOrd="0" presId="urn:microsoft.com/office/officeart/2008/layout/CircleAccentTimeline"/>
    <dgm:cxn modelId="{DDC70824-6DF6-4A1D-9A6C-91E9B6D51556}" type="presParOf" srcId="{6671DC63-A6D4-48E6-B18C-681B3AE85DD8}" destId="{E87A7FE1-058C-4033-8D53-E4D483751599}" srcOrd="6" destOrd="0" presId="urn:microsoft.com/office/officeart/2008/layout/CircleAccentTimeline"/>
    <dgm:cxn modelId="{DB8F698B-CCBF-4925-89AB-F723E260C017}" type="presParOf" srcId="{6671DC63-A6D4-48E6-B18C-681B3AE85DD8}" destId="{1A65B51C-2ED6-4239-89CA-33D888F350C2}" srcOrd="7" destOrd="0" presId="urn:microsoft.com/office/officeart/2008/layout/CircleAccentTimeline"/>
    <dgm:cxn modelId="{FA7C0B05-38EC-40C3-A7F1-C7253B3FF8CF}" type="presParOf" srcId="{6671DC63-A6D4-48E6-B18C-681B3AE85DD8}" destId="{BA87E917-35BF-4561-9CC4-FD5932916EB9}" srcOrd="8" destOrd="0" presId="urn:microsoft.com/office/officeart/2008/layout/CircleAccentTimeline"/>
    <dgm:cxn modelId="{58840E03-E9CC-45EE-A91B-947A3E1DBB71}" type="presParOf" srcId="{BA87E917-35BF-4561-9CC4-FD5932916EB9}" destId="{53CA3FA5-958E-41EA-BCCC-88D0ED06B2C6}" srcOrd="0" destOrd="0" presId="urn:microsoft.com/office/officeart/2008/layout/CircleAccentTimeline"/>
    <dgm:cxn modelId="{63AEACC9-BE6C-49C7-8066-9D195552ADCB}" type="presParOf" srcId="{BA87E917-35BF-4561-9CC4-FD5932916EB9}" destId="{E4137B89-9617-4843-80DA-3D08F3CA6F82}" srcOrd="1" destOrd="0" presId="urn:microsoft.com/office/officeart/2008/layout/CircleAccentTimeline"/>
    <dgm:cxn modelId="{9ED7812D-6EA4-43BA-8A6B-1722C755ADFB}" type="presParOf" srcId="{BA87E917-35BF-4561-9CC4-FD5932916EB9}" destId="{F4D8C56A-F5F9-492B-8543-45718D69B7C3}" srcOrd="2" destOrd="0" presId="urn:microsoft.com/office/officeart/2008/layout/CircleAccentTimeline"/>
    <dgm:cxn modelId="{6771447D-4C8F-4297-93EA-5C331E7C71E2}" type="presParOf" srcId="{6671DC63-A6D4-48E6-B18C-681B3AE85DD8}" destId="{6C374029-7145-428C-BB20-C5997B1087D5}" srcOrd="9" destOrd="0" presId="urn:microsoft.com/office/officeart/2008/layout/CircleAccentTimeline"/>
    <dgm:cxn modelId="{4E11B0B9-7FB0-4036-B130-EA7A260CAFB6}" type="presParOf" srcId="{6671DC63-A6D4-48E6-B18C-681B3AE85DD8}" destId="{C17030E3-3297-4423-BBA0-41D873018D8D}" srcOrd="10" destOrd="0" presId="urn:microsoft.com/office/officeart/2008/layout/CircleAccentTimeline"/>
    <dgm:cxn modelId="{CDB78BCE-3722-4574-B1E0-AD323A20A8ED}" type="presParOf" srcId="{6671DC63-A6D4-48E6-B18C-681B3AE85DD8}" destId="{81AD4157-5BC6-4164-A71A-0466A25DD944}" srcOrd="11" destOrd="0" presId="urn:microsoft.com/office/officeart/2008/layout/CircleAccentTimeline"/>
    <dgm:cxn modelId="{5163B393-C2EC-4C82-BDDF-7BA52E8F0C82}" type="presParOf" srcId="{81AD4157-5BC6-4164-A71A-0466A25DD944}" destId="{73F04171-18FA-4B46-BBB5-4E5371E27A79}" srcOrd="0" destOrd="0" presId="urn:microsoft.com/office/officeart/2008/layout/CircleAccentTimeline"/>
    <dgm:cxn modelId="{407568B0-C5E7-46CD-87BE-698FE446A12E}" type="presParOf" srcId="{81AD4157-5BC6-4164-A71A-0466A25DD944}" destId="{E170E26B-456A-4FD0-B613-038719A69DF0}" srcOrd="1" destOrd="0" presId="urn:microsoft.com/office/officeart/2008/layout/CircleAccentTimeline"/>
    <dgm:cxn modelId="{D4D018E2-9708-4E2A-A83D-7E95263E2857}" type="presParOf" srcId="{81AD4157-5BC6-4164-A71A-0466A25DD944}" destId="{0AD323A7-250F-4C2F-8C53-EDC20CB12E22}" srcOrd="2" destOrd="0" presId="urn:microsoft.com/office/officeart/2008/layout/CircleAccentTimeline"/>
    <dgm:cxn modelId="{A050C9FA-CE8D-42C0-A9FB-203F8D35BAB0}" type="presParOf" srcId="{6671DC63-A6D4-48E6-B18C-681B3AE85DD8}" destId="{5276F008-9044-47B1-8803-D1AA292650E1}" srcOrd="12" destOrd="0" presId="urn:microsoft.com/office/officeart/2008/layout/CircleAccentTimeline"/>
    <dgm:cxn modelId="{31C9670F-56B4-4751-B03A-138FF2CE1190}" type="presParOf" srcId="{6671DC63-A6D4-48E6-B18C-681B3AE85DD8}" destId="{CED2A0B2-AFD9-48B2-99BA-AD0D7CF1D623}" srcOrd="13" destOrd="0" presId="urn:microsoft.com/office/officeart/2008/layout/CircleAccentTimeline"/>
    <dgm:cxn modelId="{C97922E1-0D84-42CC-A231-6BE36F22B86F}" type="presParOf" srcId="{6671DC63-A6D4-48E6-B18C-681B3AE85DD8}" destId="{8BE04AA2-3B3E-413A-AAF9-6A536F5A7439}" srcOrd="14" destOrd="0" presId="urn:microsoft.com/office/officeart/2008/layout/CircleAccentTimeline"/>
    <dgm:cxn modelId="{D4E86B96-03D6-42A4-9990-81BF6683790C}" type="presParOf" srcId="{6671DC63-A6D4-48E6-B18C-681B3AE85DD8}" destId="{9DA79BCC-E155-464C-BE89-638A8C7717AA}" srcOrd="15" destOrd="0" presId="urn:microsoft.com/office/officeart/2008/layout/CircleAccentTimeline"/>
    <dgm:cxn modelId="{3E37DC24-6A7C-49CF-A605-BE403412B27B}" type="presParOf" srcId="{9DA79BCC-E155-464C-BE89-638A8C7717AA}" destId="{9F616C14-1FF4-4470-916A-804CD482BC05}" srcOrd="0" destOrd="0" presId="urn:microsoft.com/office/officeart/2008/layout/CircleAccentTimeline"/>
    <dgm:cxn modelId="{9533C17A-5DDF-458B-AC5B-6454E7689659}" type="presParOf" srcId="{9DA79BCC-E155-464C-BE89-638A8C7717AA}" destId="{9778D84E-77FB-4669-BE45-722B30B5AA31}" srcOrd="1" destOrd="0" presId="urn:microsoft.com/office/officeart/2008/layout/CircleAccentTimeline"/>
    <dgm:cxn modelId="{21AD40DF-6E20-41D9-81B9-82E98BC84184}" type="presParOf" srcId="{9DA79BCC-E155-464C-BE89-638A8C7717AA}" destId="{33B3BB0A-1F97-4D39-B23F-A464F0EBEA1B}" srcOrd="2" destOrd="0" presId="urn:microsoft.com/office/officeart/2008/layout/CircleAccentTimeline"/>
    <dgm:cxn modelId="{7487D566-DA7C-452E-944F-7AF901446364}" type="presParOf" srcId="{6671DC63-A6D4-48E6-B18C-681B3AE85DD8}" destId="{A8E53FB5-28FB-493E-8949-786FDEF44A09}" srcOrd="16" destOrd="0" presId="urn:microsoft.com/office/officeart/2008/layout/CircleAccentTimeline"/>
    <dgm:cxn modelId="{D086D08B-F4F8-4291-8376-BD2C77624FC7}" type="presParOf" srcId="{6671DC63-A6D4-48E6-B18C-681B3AE85DD8}" destId="{C70DA6D3-3AF7-41E6-BB46-C3316BEF47DA}" srcOrd="17" destOrd="0" presId="urn:microsoft.com/office/officeart/2008/layout/CircleAccentTimeline"/>
    <dgm:cxn modelId="{C28C9DB1-6B93-45B7-869A-3E6DE983FDED}" type="presParOf" srcId="{6671DC63-A6D4-48E6-B18C-681B3AE85DD8}" destId="{F28C1CE2-7B8B-4FEA-A4B0-8AD390A1143E}" srcOrd="18" destOrd="0" presId="urn:microsoft.com/office/officeart/2008/layout/CircleAccentTimeline"/>
    <dgm:cxn modelId="{7277ACA7-1D10-40C7-940C-0A41875A4F14}" type="presParOf" srcId="{6671DC63-A6D4-48E6-B18C-681B3AE85DD8}" destId="{F8D53C68-C8B2-4588-A3BE-12F87BDF7BB9}" srcOrd="19" destOrd="0" presId="urn:microsoft.com/office/officeart/2008/layout/CircleAccentTimeline"/>
    <dgm:cxn modelId="{5E81EFC9-F950-4253-A1A7-F5BE7BEB4A3F}" type="presParOf" srcId="{F8D53C68-C8B2-4588-A3BE-12F87BDF7BB9}" destId="{B083B82A-E6FB-47EE-85F5-A63A15DD392D}" srcOrd="0" destOrd="0" presId="urn:microsoft.com/office/officeart/2008/layout/CircleAccentTimeline"/>
    <dgm:cxn modelId="{0CF65658-6E58-40E7-AE25-781F076E17D3}" type="presParOf" srcId="{F8D53C68-C8B2-4588-A3BE-12F87BDF7BB9}" destId="{ABE98EF9-3262-4C00-AEDF-6967413A110A}" srcOrd="1" destOrd="0" presId="urn:microsoft.com/office/officeart/2008/layout/CircleAccentTimeline"/>
    <dgm:cxn modelId="{7E48DE5B-7722-47AB-BDFB-988BA0BC7F53}" type="presParOf" srcId="{F8D53C68-C8B2-4588-A3BE-12F87BDF7BB9}" destId="{14979920-59E6-461A-B1C2-41F6CC110F4D}" srcOrd="2" destOrd="0" presId="urn:microsoft.com/office/officeart/2008/layout/CircleAccentTimeline"/>
    <dgm:cxn modelId="{4FB026C4-3359-4DCC-A7C7-A6BF79113315}" type="presParOf" srcId="{6671DC63-A6D4-48E6-B18C-681B3AE85DD8}" destId="{93CDF978-C4D5-4B71-BC77-1530CF1CC25D}" srcOrd="20" destOrd="0" presId="urn:microsoft.com/office/officeart/2008/layout/CircleAccentTimeline"/>
    <dgm:cxn modelId="{55CB3CDE-15E1-4987-99EB-6E4BB1DDF989}" type="presParOf" srcId="{6671DC63-A6D4-48E6-B18C-681B3AE85DD8}" destId="{606A9D5D-EDC5-41C1-9981-B5074E675BF7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3F270-7C93-4142-A377-A0EACE3320E0}">
      <dsp:nvSpPr>
        <dsp:cNvPr id="0" name=""/>
        <dsp:cNvSpPr/>
      </dsp:nvSpPr>
      <dsp:spPr>
        <a:xfrm>
          <a:off x="671558" y="2246721"/>
          <a:ext cx="1863609" cy="1863609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788F1-5F2A-4434-B30E-8D3A86EFE850}">
      <dsp:nvSpPr>
        <dsp:cNvPr id="0" name=""/>
        <dsp:cNvSpPr/>
      </dsp:nvSpPr>
      <dsp:spPr>
        <a:xfrm rot="21427323">
          <a:off x="759662" y="1251149"/>
          <a:ext cx="2316674" cy="111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0" rIns="0" bIns="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ABK-INP</a:t>
          </a:r>
          <a:endParaRPr lang="fr-FR" sz="5100" kern="1200" dirty="0"/>
        </a:p>
      </dsp:txBody>
      <dsp:txXfrm>
        <a:off x="759662" y="1251149"/>
        <a:ext cx="2316674" cy="1116457"/>
      </dsp:txXfrm>
    </dsp:sp>
    <dsp:sp modelId="{CFFFD2B8-14C5-46B1-9E6F-54DBD0C4BEA7}">
      <dsp:nvSpPr>
        <dsp:cNvPr id="0" name=""/>
        <dsp:cNvSpPr/>
      </dsp:nvSpPr>
      <dsp:spPr>
        <a:xfrm>
          <a:off x="2675541" y="2694860"/>
          <a:ext cx="967331" cy="9673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13E66-FC5F-4608-AAF8-666E295D81BC}">
      <dsp:nvSpPr>
        <dsp:cNvPr id="0" name=""/>
        <dsp:cNvSpPr/>
      </dsp:nvSpPr>
      <dsp:spPr>
        <a:xfrm rot="17700000">
          <a:off x="1529870" y="4041232"/>
          <a:ext cx="2004032" cy="96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Activités</a:t>
          </a:r>
          <a:endParaRPr lang="fr-FR" sz="3600" kern="1200" dirty="0"/>
        </a:p>
      </dsp:txBody>
      <dsp:txXfrm>
        <a:off x="1529870" y="4041232"/>
        <a:ext cx="2004032" cy="966269"/>
      </dsp:txXfrm>
    </dsp:sp>
    <dsp:sp modelId="{459FE654-2608-40BE-AB7E-625CD453952F}">
      <dsp:nvSpPr>
        <dsp:cNvPr id="0" name=""/>
        <dsp:cNvSpPr/>
      </dsp:nvSpPr>
      <dsp:spPr>
        <a:xfrm rot="17700000">
          <a:off x="2784513" y="1349550"/>
          <a:ext cx="2004032" cy="96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A3FA5-958E-41EA-BCCC-88D0ED06B2C6}">
      <dsp:nvSpPr>
        <dsp:cNvPr id="0" name=""/>
        <dsp:cNvSpPr/>
      </dsp:nvSpPr>
      <dsp:spPr>
        <a:xfrm>
          <a:off x="3783098" y="2694860"/>
          <a:ext cx="967331" cy="96733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37B89-9617-4843-80DA-3D08F3CA6F82}">
      <dsp:nvSpPr>
        <dsp:cNvPr id="0" name=""/>
        <dsp:cNvSpPr/>
      </dsp:nvSpPr>
      <dsp:spPr>
        <a:xfrm rot="17700000">
          <a:off x="2637426" y="4041232"/>
          <a:ext cx="2004032" cy="96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Résultats</a:t>
          </a:r>
          <a:endParaRPr lang="fr-FR" sz="3600" kern="1200" dirty="0"/>
        </a:p>
      </dsp:txBody>
      <dsp:txXfrm>
        <a:off x="2637426" y="4041232"/>
        <a:ext cx="2004032" cy="966269"/>
      </dsp:txXfrm>
    </dsp:sp>
    <dsp:sp modelId="{F4D8C56A-F5F9-492B-8543-45718D69B7C3}">
      <dsp:nvSpPr>
        <dsp:cNvPr id="0" name=""/>
        <dsp:cNvSpPr/>
      </dsp:nvSpPr>
      <dsp:spPr>
        <a:xfrm rot="17700000">
          <a:off x="3892069" y="1349550"/>
          <a:ext cx="2004032" cy="96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04171-18FA-4B46-BBB5-4E5371E27A79}">
      <dsp:nvSpPr>
        <dsp:cNvPr id="0" name=""/>
        <dsp:cNvSpPr/>
      </dsp:nvSpPr>
      <dsp:spPr>
        <a:xfrm>
          <a:off x="4890803" y="2246721"/>
          <a:ext cx="1863609" cy="1863609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0E26B-456A-4FD0-B613-038719A69DF0}">
      <dsp:nvSpPr>
        <dsp:cNvPr id="0" name=""/>
        <dsp:cNvSpPr/>
      </dsp:nvSpPr>
      <dsp:spPr>
        <a:xfrm>
          <a:off x="5382865" y="1206303"/>
          <a:ext cx="2316674" cy="111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0" rIns="0" bIns="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ABK-IRD</a:t>
          </a:r>
          <a:endParaRPr lang="fr-FR" sz="5100" kern="1200" dirty="0"/>
        </a:p>
      </dsp:txBody>
      <dsp:txXfrm>
        <a:off x="5382865" y="1206303"/>
        <a:ext cx="2316674" cy="1116457"/>
      </dsp:txXfrm>
    </dsp:sp>
    <dsp:sp modelId="{9F616C14-1FF4-4470-916A-804CD482BC05}">
      <dsp:nvSpPr>
        <dsp:cNvPr id="0" name=""/>
        <dsp:cNvSpPr/>
      </dsp:nvSpPr>
      <dsp:spPr>
        <a:xfrm>
          <a:off x="6894786" y="2694860"/>
          <a:ext cx="967331" cy="96733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8D84E-77FB-4669-BE45-722B30B5AA31}">
      <dsp:nvSpPr>
        <dsp:cNvPr id="0" name=""/>
        <dsp:cNvSpPr/>
      </dsp:nvSpPr>
      <dsp:spPr>
        <a:xfrm rot="17700000">
          <a:off x="5749115" y="4041232"/>
          <a:ext cx="2004032" cy="96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Activités</a:t>
          </a:r>
          <a:endParaRPr lang="fr-FR" sz="3600" kern="1200" dirty="0"/>
        </a:p>
      </dsp:txBody>
      <dsp:txXfrm>
        <a:off x="5749115" y="4041232"/>
        <a:ext cx="2004032" cy="966269"/>
      </dsp:txXfrm>
    </dsp:sp>
    <dsp:sp modelId="{33B3BB0A-1F97-4D39-B23F-A464F0EBEA1B}">
      <dsp:nvSpPr>
        <dsp:cNvPr id="0" name=""/>
        <dsp:cNvSpPr/>
      </dsp:nvSpPr>
      <dsp:spPr>
        <a:xfrm rot="17700000">
          <a:off x="7003758" y="1349550"/>
          <a:ext cx="2004032" cy="96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3B82A-E6FB-47EE-85F5-A63A15DD392D}">
      <dsp:nvSpPr>
        <dsp:cNvPr id="0" name=""/>
        <dsp:cNvSpPr/>
      </dsp:nvSpPr>
      <dsp:spPr>
        <a:xfrm>
          <a:off x="8002343" y="2694860"/>
          <a:ext cx="967331" cy="96733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98EF9-3262-4C00-AEDF-6967413A110A}">
      <dsp:nvSpPr>
        <dsp:cNvPr id="0" name=""/>
        <dsp:cNvSpPr/>
      </dsp:nvSpPr>
      <dsp:spPr>
        <a:xfrm rot="17700000">
          <a:off x="6856671" y="4041232"/>
          <a:ext cx="2004032" cy="96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Résultats</a:t>
          </a:r>
          <a:endParaRPr lang="fr-FR" sz="3600" kern="1200" dirty="0"/>
        </a:p>
      </dsp:txBody>
      <dsp:txXfrm>
        <a:off x="6856671" y="4041232"/>
        <a:ext cx="2004032" cy="966269"/>
      </dsp:txXfrm>
    </dsp:sp>
    <dsp:sp modelId="{14979920-59E6-461A-B1C2-41F6CC110F4D}">
      <dsp:nvSpPr>
        <dsp:cNvPr id="0" name=""/>
        <dsp:cNvSpPr/>
      </dsp:nvSpPr>
      <dsp:spPr>
        <a:xfrm rot="17700000">
          <a:off x="8111314" y="1349550"/>
          <a:ext cx="2004032" cy="96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89E3-0CB1-4276-B2E3-37C074DC4E1A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DDADE-45AA-44EC-BD6D-E8388582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1118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A85A0-7611-4967-B887-D412C00CF370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9EBC5-568B-41DC-8A71-3DD8E6F042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193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507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6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166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012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80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127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983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11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79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26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86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9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82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75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00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897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EBC5-568B-41DC-8A71-3DD8E6F0424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41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36F-FB5E-4152-AE71-04F2AC5FB0B1}" type="datetime1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9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3E5-CE80-4476-8C1C-F4530EEAD0F5}" type="datetime1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08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658-A6B5-42B8-93FD-A9CC73720700}" type="datetime1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13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308A-080D-44AE-B210-6206A6D38CD8}" type="datetime1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65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CD1A-8AC6-48E0-84B9-039C6524FC1E}" type="datetime1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4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283C-62C1-4B38-BFBF-5FDC456A8E5D}" type="datetime1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1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B62F-67FF-47D2-9409-EDCDFF09A46B}" type="datetime1">
              <a:rPr lang="fr-FR" smtClean="0"/>
              <a:t>13/10/2021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24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50F2-51E6-45C8-89C9-148D5FB08E47}" type="datetime1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3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E446-033D-4C97-BD3A-4DA68F757002}" type="datetime1">
              <a:rPr lang="fr-FR" smtClean="0"/>
              <a:t>13/10/2021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27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56E4-4D8A-485E-95AC-D730A22ABAF9}" type="datetime1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17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7AA4-83A2-45C5-BD2E-5A7F24BDD1FE}" type="datetime1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1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FCC52-979A-43DB-AF5C-9FDA48A7AEB8}" type="datetime1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307EF-A890-4326-98D8-EED761E4C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1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1554" cy="15814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46" y="0"/>
            <a:ext cx="1871554" cy="1581462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718872" y="1581462"/>
            <a:ext cx="8754256" cy="2863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fr-FR" sz="5400" b="1" dirty="0" smtClean="0">
                <a:latin typeface="Arial Narrow" panose="020B0606020202030204" pitchFamily="34" charset="0"/>
              </a:rPr>
              <a:t>PARTENARIAT </a:t>
            </a:r>
            <a:endParaRPr lang="fr-FR" sz="54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fr-FR" sz="5400" b="1" dirty="0" smtClean="0">
                <a:latin typeface="Arial Narrow" panose="020B0606020202030204" pitchFamily="34" charset="0"/>
              </a:rPr>
              <a:t>ABK-S - INP ET ABK-S - IRD</a:t>
            </a:r>
          </a:p>
          <a:p>
            <a:pPr algn="ctr"/>
            <a:endParaRPr lang="fr-FR" sz="54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530184" y="5280284"/>
            <a:ext cx="5131632" cy="1041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Matinée Dytael 13/10/2021 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11390811" y="6331318"/>
            <a:ext cx="680591" cy="4035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10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l’INP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2" name="Organigramme : Connecteur 1"/>
          <p:cNvSpPr/>
          <p:nvPr/>
        </p:nvSpPr>
        <p:spPr>
          <a:xfrm>
            <a:off x="0" y="2159311"/>
            <a:ext cx="3087974" cy="10193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Analyse des sols 2021</a:t>
            </a:r>
            <a:endParaRPr lang="fr-FR" sz="2400" b="1" dirty="0"/>
          </a:p>
        </p:txBody>
      </p:sp>
      <p:cxnSp>
        <p:nvCxnSpPr>
          <p:cNvPr id="10" name="Connecteur droit avec flèche 9"/>
          <p:cNvCxnSpPr>
            <a:stCxn id="2" idx="6"/>
          </p:cNvCxnSpPr>
          <p:nvPr/>
        </p:nvCxnSpPr>
        <p:spPr>
          <a:xfrm flipV="1">
            <a:off x="3087974" y="2668976"/>
            <a:ext cx="119879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286764" y="2391563"/>
            <a:ext cx="6980349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Situation finale </a:t>
            </a:r>
            <a:r>
              <a:rPr lang="fr-FR" sz="2400" dirty="0" smtClean="0"/>
              <a:t>de l’état des sols après intervention</a:t>
            </a:r>
            <a:endParaRPr lang="fr-FR" sz="2400" dirty="0"/>
          </a:p>
        </p:txBody>
      </p:sp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95" y="3408350"/>
            <a:ext cx="3183204" cy="332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027768" y="3468700"/>
            <a:ext cx="3538170" cy="299415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à coins arrondis 27"/>
          <p:cNvSpPr/>
          <p:nvPr/>
        </p:nvSpPr>
        <p:spPr>
          <a:xfrm>
            <a:off x="7325194" y="134910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National de Pédologie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687264" y="3077279"/>
            <a:ext cx="177024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Résultats 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518366" y="3984172"/>
            <a:ext cx="544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Résultats définitifs attendus au courant du mois d’Octobre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812279" y="5547087"/>
            <a:ext cx="485938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Comparaison entre situation de référence et situation finale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12576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7325194" y="134910"/>
            <a:ext cx="4746208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de Recherche pour le Développement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11417969" y="6331318"/>
            <a:ext cx="653434" cy="4035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11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163305" y="4234539"/>
            <a:ext cx="3035276" cy="2321048"/>
            <a:chOff x="134911" y="4467055"/>
            <a:chExt cx="3035276" cy="2321048"/>
          </a:xfrm>
        </p:grpSpPr>
        <p:sp>
          <p:nvSpPr>
            <p:cNvPr id="11" name="Ellipse 10"/>
            <p:cNvSpPr/>
            <p:nvPr/>
          </p:nvSpPr>
          <p:spPr>
            <a:xfrm>
              <a:off x="884420" y="4467055"/>
              <a:ext cx="1514005" cy="9968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/>
                <a:t>ABK </a:t>
              </a:r>
              <a:endParaRPr lang="fr-FR" sz="3200" dirty="0"/>
            </a:p>
          </p:txBody>
        </p:sp>
        <p:sp>
          <p:nvSpPr>
            <p:cNvPr id="12" name="Flèche courbée vers la droite 11"/>
            <p:cNvSpPr/>
            <p:nvPr/>
          </p:nvSpPr>
          <p:spPr>
            <a:xfrm>
              <a:off x="134911" y="4811832"/>
              <a:ext cx="749509" cy="160394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Flèche courbée vers le haut 12"/>
            <p:cNvSpPr/>
            <p:nvPr/>
          </p:nvSpPr>
          <p:spPr>
            <a:xfrm rot="16200000">
              <a:off x="2034366" y="5175891"/>
              <a:ext cx="1499880" cy="77176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816964" y="5782876"/>
              <a:ext cx="1648917" cy="1005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/>
                <a:t>IRD </a:t>
              </a:r>
              <a:endParaRPr lang="fr-FR" sz="3200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83984" y="4979565"/>
            <a:ext cx="2674744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campagne de reboisement </a:t>
            </a:r>
            <a:endParaRPr lang="fr-FR" sz="2400" dirty="0"/>
          </a:p>
        </p:txBody>
      </p:sp>
      <p:sp>
        <p:nvSpPr>
          <p:cNvPr id="15" name="Ellipse 14"/>
          <p:cNvSpPr/>
          <p:nvPr/>
        </p:nvSpPr>
        <p:spPr>
          <a:xfrm>
            <a:off x="183984" y="1903441"/>
            <a:ext cx="1496518" cy="879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ABK 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471924" y="1952359"/>
            <a:ext cx="351083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Reboisement dans les périmètres agroforestiers</a:t>
            </a:r>
            <a:endParaRPr lang="fr-FR" sz="2400" dirty="0"/>
          </a:p>
        </p:txBody>
      </p:sp>
      <p:sp>
        <p:nvSpPr>
          <p:cNvPr id="6" name="Flèche vers le bas 5"/>
          <p:cNvSpPr/>
          <p:nvPr/>
        </p:nvSpPr>
        <p:spPr>
          <a:xfrm rot="16200000">
            <a:off x="1901161" y="2048785"/>
            <a:ext cx="350105" cy="638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325194" y="1952359"/>
            <a:ext cx="4008214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Développement et croissance rapide des arbres</a:t>
            </a:r>
            <a:endParaRPr lang="fr-FR" sz="2400" dirty="0"/>
          </a:p>
        </p:txBody>
      </p:sp>
      <p:sp>
        <p:nvSpPr>
          <p:cNvPr id="19" name="Ellipse 18"/>
          <p:cNvSpPr/>
          <p:nvPr/>
        </p:nvSpPr>
        <p:spPr>
          <a:xfrm>
            <a:off x="183984" y="3214896"/>
            <a:ext cx="1648917" cy="1005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IRD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2384150" y="3270637"/>
            <a:ext cx="3499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Le </a:t>
            </a:r>
            <a:r>
              <a:rPr lang="fr-FR" sz="2400" dirty="0">
                <a:solidFill>
                  <a:srgbClr val="000000"/>
                </a:solidFill>
                <a:ea typeface="Calibri" panose="020F0502020204030204" pitchFamily="34" charset="0"/>
              </a:rPr>
              <a:t>laboratoire de microbiologie des sols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956197" y="3019794"/>
            <a:ext cx="4746208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Production d’inocula a base de bactéries symbiotiques (Rhizobium) et de champignon mycorhiziens  </a:t>
            </a:r>
            <a:endParaRPr lang="fr-FR" sz="2400" dirty="0"/>
          </a:p>
        </p:txBody>
      </p:sp>
      <p:sp>
        <p:nvSpPr>
          <p:cNvPr id="22" name="Flèche vers le bas 21"/>
          <p:cNvSpPr/>
          <p:nvPr/>
        </p:nvSpPr>
        <p:spPr>
          <a:xfrm rot="16200000">
            <a:off x="2117913" y="3400668"/>
            <a:ext cx="350105" cy="638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896567" y="4644176"/>
            <a:ext cx="4746208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Inoculation des plants en pépinière par des souches +R / +M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535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5" grpId="0" animBg="1"/>
      <p:bldP spid="17" grpId="0" animBg="1"/>
      <p:bldP spid="6" grpId="0" animBg="1"/>
      <p:bldP spid="18" grpId="0" animBg="1"/>
      <p:bldP spid="19" grpId="0" animBg="1"/>
      <p:bldP spid="7" grpId="0"/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7325194" y="134910"/>
            <a:ext cx="4746208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de Recherche pour le Développement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l’IRD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30" name="Organigramme : Connecteur 29"/>
          <p:cNvSpPr/>
          <p:nvPr/>
        </p:nvSpPr>
        <p:spPr>
          <a:xfrm>
            <a:off x="0" y="2460813"/>
            <a:ext cx="2823882" cy="11041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1</a:t>
            </a:r>
            <a:r>
              <a:rPr lang="fr-FR" sz="2400" b="1" baseline="30000" dirty="0" smtClean="0"/>
              <a:t>ier</a:t>
            </a:r>
            <a:r>
              <a:rPr lang="fr-FR" sz="2400" b="1" dirty="0" smtClean="0"/>
              <a:t> test d’Inoculation Avril 2019  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831354" y="2554450"/>
            <a:ext cx="3018117" cy="83099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Plus </a:t>
            </a:r>
            <a:r>
              <a:rPr lang="fr-FR" sz="2400" dirty="0">
                <a:solidFill>
                  <a:srgbClr val="000000"/>
                </a:solidFill>
                <a:ea typeface="Calibri" panose="020F0502020204030204" pitchFamily="34" charset="0"/>
              </a:rPr>
              <a:t>de 1000 </a:t>
            </a:r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plants en pépinière </a:t>
            </a:r>
            <a:endParaRPr lang="fr-FR" sz="2400" dirty="0"/>
          </a:p>
        </p:txBody>
      </p:sp>
      <p:sp>
        <p:nvSpPr>
          <p:cNvPr id="31" name="Rectangle 30"/>
          <p:cNvSpPr/>
          <p:nvPr/>
        </p:nvSpPr>
        <p:spPr>
          <a:xfrm>
            <a:off x="4045161" y="4941949"/>
            <a:ext cx="2244827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Résultats sur les plants inoculés</a:t>
            </a:r>
            <a:endParaRPr lang="fr-FR" sz="2400" dirty="0"/>
          </a:p>
        </p:txBody>
      </p:sp>
      <p:sp>
        <p:nvSpPr>
          <p:cNvPr id="33" name="Rectangle 32"/>
          <p:cNvSpPr/>
          <p:nvPr/>
        </p:nvSpPr>
        <p:spPr>
          <a:xfrm>
            <a:off x="6289988" y="3887456"/>
            <a:ext cx="5378271" cy="83099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      Meilleure </a:t>
            </a:r>
            <a:r>
              <a:rPr lang="fr-FR" sz="2400" dirty="0" smtClean="0"/>
              <a:t>croissance, développement </a:t>
            </a:r>
            <a:r>
              <a:rPr lang="fr-FR" sz="2400" dirty="0"/>
              <a:t>foliaire et </a:t>
            </a:r>
            <a:r>
              <a:rPr lang="fr-FR" sz="2400" dirty="0" smtClean="0"/>
              <a:t>racinaire plus important.</a:t>
            </a:r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226550" y="5357447"/>
            <a:ext cx="2930354" cy="46166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Plants </a:t>
            </a:r>
            <a:r>
              <a:rPr lang="fr-FR" sz="2400" dirty="0">
                <a:solidFill>
                  <a:srgbClr val="000000"/>
                </a:solidFill>
                <a:ea typeface="Calibri" panose="020F0502020204030204" pitchFamily="34" charset="0"/>
              </a:rPr>
              <a:t>très </a:t>
            </a:r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vigoureux </a:t>
            </a:r>
            <a:endParaRPr lang="fr-FR" sz="2400" dirty="0"/>
          </a:p>
        </p:txBody>
      </p:sp>
      <p:sp>
        <p:nvSpPr>
          <p:cNvPr id="23" name="Rectangle 22"/>
          <p:cNvSpPr/>
          <p:nvPr/>
        </p:nvSpPr>
        <p:spPr>
          <a:xfrm>
            <a:off x="5993112" y="5911021"/>
            <a:ext cx="6078290" cy="46320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Différences  </a:t>
            </a:r>
            <a:r>
              <a:rPr lang="fr-FR" sz="2400" dirty="0">
                <a:solidFill>
                  <a:srgbClr val="000000"/>
                </a:solidFill>
                <a:ea typeface="Calibri" panose="020F0502020204030204" pitchFamily="34" charset="0"/>
              </a:rPr>
              <a:t>phénotypiques sont moins visibles. </a:t>
            </a:r>
            <a:endParaRPr lang="fr-FR" sz="2400" dirty="0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11535857" y="6510754"/>
            <a:ext cx="535545" cy="3472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12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01915" y="3463905"/>
            <a:ext cx="978153" cy="400110"/>
          </a:xfrm>
          <a:prstGeom prst="rect">
            <a:avLst/>
          </a:prstGeom>
          <a:ln w="31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/>
              <a:t>+</a:t>
            </a:r>
            <a:r>
              <a:rPr lang="fr-FR" sz="2000" b="1" dirty="0" smtClean="0"/>
              <a:t>R/+M </a:t>
            </a:r>
            <a:endParaRPr lang="fr-FR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1434284" y="4910780"/>
            <a:ext cx="978153" cy="400110"/>
          </a:xfrm>
          <a:prstGeom prst="rect">
            <a:avLst/>
          </a:prstGeom>
          <a:ln w="31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/>
              <a:t>+</a:t>
            </a:r>
            <a:r>
              <a:rPr lang="fr-FR" sz="2000" b="1" dirty="0" smtClean="0"/>
              <a:t>R/+M </a:t>
            </a:r>
            <a:endParaRPr lang="fr-FR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8517372" y="5484419"/>
            <a:ext cx="595035" cy="400110"/>
          </a:xfrm>
          <a:prstGeom prst="rect">
            <a:avLst/>
          </a:prstGeom>
          <a:ln w="31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/>
              <a:t>+M </a:t>
            </a:r>
            <a:endParaRPr lang="fr-FR" sz="2000" b="1" dirty="0"/>
          </a:p>
        </p:txBody>
      </p:sp>
      <p:cxnSp>
        <p:nvCxnSpPr>
          <p:cNvPr id="39" name="Connecteur en arc 38"/>
          <p:cNvCxnSpPr>
            <a:stCxn id="31" idx="0"/>
          </p:cNvCxnSpPr>
          <p:nvPr/>
        </p:nvCxnSpPr>
        <p:spPr>
          <a:xfrm rot="5400000" flipH="1" flipV="1">
            <a:off x="5350624" y="4002586"/>
            <a:ext cx="756314" cy="112241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rc 40"/>
          <p:cNvCxnSpPr/>
          <p:nvPr/>
        </p:nvCxnSpPr>
        <p:spPr>
          <a:xfrm rot="10800000" flipV="1">
            <a:off x="3249735" y="5110834"/>
            <a:ext cx="795427" cy="57363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rc 42"/>
          <p:cNvCxnSpPr/>
          <p:nvPr/>
        </p:nvCxnSpPr>
        <p:spPr>
          <a:xfrm>
            <a:off x="5022761" y="5772946"/>
            <a:ext cx="970351" cy="486186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289988" y="2659825"/>
            <a:ext cx="2633475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souches +R / +M </a:t>
            </a:r>
            <a:endParaRPr lang="fr-FR" sz="2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8995295" y="1908564"/>
            <a:ext cx="3196705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/>
              <a:t>Leucaena</a:t>
            </a:r>
            <a:r>
              <a:rPr lang="fr-FR" sz="2400" i="1" dirty="0"/>
              <a:t> </a:t>
            </a:r>
            <a:r>
              <a:rPr lang="fr-FR" sz="2400" i="1" dirty="0" err="1" smtClean="0"/>
              <a:t>leucocephala</a:t>
            </a:r>
            <a:r>
              <a:rPr lang="fr-FR" sz="2400" i="1" dirty="0" smtClean="0"/>
              <a:t>, </a:t>
            </a:r>
            <a:r>
              <a:rPr lang="fr-FR" sz="2400" i="1" dirty="0"/>
              <a:t>Acacia </a:t>
            </a:r>
            <a:r>
              <a:rPr lang="fr-FR" sz="2400" i="1" dirty="0" err="1"/>
              <a:t>mellifera</a:t>
            </a:r>
            <a:endParaRPr lang="fr-FR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9786365" y="2814193"/>
            <a:ext cx="1614564" cy="45867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Autres</a:t>
            </a:r>
            <a:r>
              <a:rPr lang="fr-FR" sz="2400" i="1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6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31" grpId="0" animBg="1"/>
      <p:bldP spid="33" grpId="0" animBg="1"/>
      <p:bldP spid="20" grpId="0" animBg="1"/>
      <p:bldP spid="23" grpId="0" animBg="1"/>
      <p:bldP spid="35" grpId="0" animBg="1"/>
      <p:bldP spid="36" grpId="0" animBg="1"/>
      <p:bldP spid="37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7325194" y="134910"/>
            <a:ext cx="4746208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de Recherche pour le Développement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l’IRD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30" name="Organigramme : Connecteur 29"/>
          <p:cNvSpPr/>
          <p:nvPr/>
        </p:nvSpPr>
        <p:spPr>
          <a:xfrm>
            <a:off x="0" y="2545677"/>
            <a:ext cx="3087974" cy="10193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1</a:t>
            </a:r>
            <a:r>
              <a:rPr lang="fr-FR" sz="2400" b="1" baseline="30000" dirty="0" smtClean="0"/>
              <a:t>ière</a:t>
            </a:r>
            <a:r>
              <a:rPr lang="fr-FR" sz="2400" b="1" dirty="0" smtClean="0"/>
              <a:t> Inoculation Avril 2019  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249732" y="2824509"/>
            <a:ext cx="4316695" cy="46166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Plus </a:t>
            </a:r>
            <a:r>
              <a:rPr lang="fr-FR" sz="2400" dirty="0">
                <a:solidFill>
                  <a:srgbClr val="000000"/>
                </a:solidFill>
                <a:ea typeface="Calibri" panose="020F0502020204030204" pitchFamily="34" charset="0"/>
              </a:rPr>
              <a:t>de 1000 </a:t>
            </a:r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plants en pépinière </a:t>
            </a:r>
            <a:endParaRPr lang="fr-FR" sz="2400" dirty="0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11535857" y="6510754"/>
            <a:ext cx="535545" cy="3472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13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21" name="Image 20" descr="C:\Users\OUSMANE TOURE\Desktop\p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" y="4116065"/>
            <a:ext cx="2941146" cy="262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 21" descr="C:\Users\OUSMANE TOURE\Desktop\p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17" y="4390683"/>
            <a:ext cx="2803044" cy="234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507539" y="5661638"/>
            <a:ext cx="6227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Le </a:t>
            </a:r>
            <a:r>
              <a:rPr lang="fr-FR" sz="2400" dirty="0">
                <a:solidFill>
                  <a:srgbClr val="000000"/>
                </a:solidFill>
                <a:ea typeface="Calibri" panose="020F0502020204030204" pitchFamily="34" charset="0"/>
              </a:rPr>
              <a:t>cocktail permet d’avoir des plants plus vigoureux pour le reboisement.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5620536" y="4040889"/>
            <a:ext cx="6183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’importance </a:t>
            </a:r>
            <a:r>
              <a:rPr lang="fr-FR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duo </a:t>
            </a:r>
            <a:r>
              <a:rPr lang="fr-FR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bactéries symbiotiques et champignons mycorhiziens. </a:t>
            </a:r>
            <a:endParaRPr lang="fr-FR" sz="2400" dirty="0">
              <a:cs typeface="Times New Roman" panose="02020603050405020304" pitchFamily="18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8626152" y="5066854"/>
            <a:ext cx="347729" cy="720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5783189" y="3644462"/>
            <a:ext cx="3122206" cy="3039199"/>
            <a:chOff x="5721950" y="3699311"/>
            <a:chExt cx="3122206" cy="3039199"/>
          </a:xfrm>
        </p:grpSpPr>
        <p:pic>
          <p:nvPicPr>
            <p:cNvPr id="25" name="Image 24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21950" y="3699311"/>
              <a:ext cx="3122206" cy="3039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5993112" y="6015408"/>
              <a:ext cx="960519" cy="400110"/>
            </a:xfrm>
            <a:prstGeom prst="rect">
              <a:avLst/>
            </a:prstGeom>
            <a:ln w="31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sz="2000" b="1" dirty="0" smtClean="0"/>
                <a:t>inoculé</a:t>
              </a:r>
              <a:endParaRPr lang="fr-FR" sz="20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83053" y="6015408"/>
              <a:ext cx="1462260" cy="400110"/>
            </a:xfrm>
            <a:prstGeom prst="rect">
              <a:avLst/>
            </a:prstGeom>
            <a:ln w="31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sz="2000" b="1" dirty="0" smtClean="0"/>
                <a:t>Non inoculé</a:t>
              </a:r>
              <a:endParaRPr lang="fr-FR" sz="2000" b="1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982323" y="3608652"/>
            <a:ext cx="3093720" cy="3075009"/>
            <a:chOff x="8977682" y="3663501"/>
            <a:chExt cx="3093720" cy="3075009"/>
          </a:xfrm>
        </p:grpSpPr>
        <p:pic>
          <p:nvPicPr>
            <p:cNvPr id="26" name="Image 2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77682" y="3663501"/>
              <a:ext cx="3093720" cy="3075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9229487" y="6181121"/>
              <a:ext cx="960519" cy="400110"/>
            </a:xfrm>
            <a:prstGeom prst="rect">
              <a:avLst/>
            </a:prstGeom>
            <a:ln w="31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sz="2000" b="1" dirty="0" smtClean="0"/>
                <a:t>inoculé</a:t>
              </a:r>
              <a:endParaRPr lang="fr-FR" sz="20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495953" y="6207632"/>
              <a:ext cx="1462260" cy="400110"/>
            </a:xfrm>
            <a:prstGeom prst="rect">
              <a:avLst/>
            </a:prstGeom>
            <a:ln w="31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sz="2000" b="1" dirty="0" smtClean="0"/>
                <a:t>Non inoculé</a:t>
              </a:r>
              <a:endParaRPr lang="fr-F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5354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7325194" y="134910"/>
            <a:ext cx="4746208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de Recherche pour le Développement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l’IRD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30" name="Organigramme : Connecteur 29"/>
          <p:cNvSpPr/>
          <p:nvPr/>
        </p:nvSpPr>
        <p:spPr>
          <a:xfrm>
            <a:off x="9904" y="2169024"/>
            <a:ext cx="3232597" cy="12210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 Inoculation </a:t>
            </a:r>
            <a:r>
              <a:rPr lang="fr-FR" sz="2400" b="1" dirty="0"/>
              <a:t>J</a:t>
            </a:r>
            <a:r>
              <a:rPr lang="fr-FR" sz="2400" b="1" dirty="0" smtClean="0"/>
              <a:t>uillet 2020  </a:t>
            </a:r>
            <a:endParaRPr lang="fr-FR" sz="2400" b="1" dirty="0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11535857" y="6510754"/>
            <a:ext cx="535545" cy="3472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14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8844" y="2561299"/>
            <a:ext cx="4758034" cy="46166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2400" i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Leucaena</a:t>
            </a:r>
            <a:r>
              <a:rPr lang="fr-FR" sz="24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fr-FR" sz="2400" i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leucocephala</a:t>
            </a:r>
            <a:r>
              <a:rPr lang="fr-FR" sz="2400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 en pépinière </a:t>
            </a:r>
            <a:endParaRPr lang="fr-FR" sz="2400" i="1" dirty="0"/>
          </a:p>
        </p:txBody>
      </p:sp>
      <p:sp>
        <p:nvSpPr>
          <p:cNvPr id="6" name="Accolade ouvrante 5"/>
          <p:cNvSpPr/>
          <p:nvPr/>
        </p:nvSpPr>
        <p:spPr>
          <a:xfrm>
            <a:off x="8166289" y="2086215"/>
            <a:ext cx="378823" cy="151634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45111" y="2238953"/>
            <a:ext cx="3258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Longueur des tiges (cm</a:t>
            </a:r>
            <a:r>
              <a:rPr lang="fr-FR" sz="2400" b="1" dirty="0" smtClean="0"/>
              <a:t>)</a:t>
            </a:r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545111" y="2933528"/>
            <a:ext cx="3258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Nombre de branches 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8545111" y="4406996"/>
            <a:ext cx="271842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       Par 3 jours </a:t>
            </a:r>
          </a:p>
          <a:p>
            <a:r>
              <a:rPr lang="fr-FR" sz="2400" b="1" dirty="0" smtClean="0"/>
              <a:t>1 mois après semis</a:t>
            </a:r>
            <a:endParaRPr lang="fr-FR" sz="2400" b="1" dirty="0"/>
          </a:p>
        </p:txBody>
      </p:sp>
      <p:sp>
        <p:nvSpPr>
          <p:cNvPr id="10" name="Flèche courbée vers la gauche 9"/>
          <p:cNvSpPr/>
          <p:nvPr/>
        </p:nvSpPr>
        <p:spPr>
          <a:xfrm>
            <a:off x="11416938" y="2853356"/>
            <a:ext cx="714584" cy="19177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" y="3390077"/>
            <a:ext cx="4600328" cy="3448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5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7325194" y="134910"/>
            <a:ext cx="4746208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de Recherche pour le Développement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l’IRD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30" name="Organigramme : Connecteur 29"/>
          <p:cNvSpPr/>
          <p:nvPr/>
        </p:nvSpPr>
        <p:spPr>
          <a:xfrm>
            <a:off x="1" y="3219167"/>
            <a:ext cx="2403566" cy="12210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 Inoculation </a:t>
            </a:r>
            <a:r>
              <a:rPr lang="fr-FR" sz="2400" b="1" dirty="0"/>
              <a:t>J</a:t>
            </a:r>
            <a:r>
              <a:rPr lang="fr-FR" sz="2400" b="1" dirty="0" smtClean="0"/>
              <a:t>uillet 2020  </a:t>
            </a:r>
            <a:endParaRPr lang="fr-FR" sz="2400" b="1" dirty="0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11535857" y="6510754"/>
            <a:ext cx="535545" cy="3472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15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03567" y="3440252"/>
            <a:ext cx="2244827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Résultats sur les plants inoculés</a:t>
            </a:r>
            <a:endParaRPr lang="fr-FR" sz="24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90241"/>
              </p:ext>
            </p:extLst>
          </p:nvPr>
        </p:nvGraphicFramePr>
        <p:xfrm>
          <a:off x="4807134" y="2256028"/>
          <a:ext cx="7264267" cy="381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380">
                  <a:extLst>
                    <a:ext uri="{9D8B030D-6E8A-4147-A177-3AD203B41FA5}">
                      <a16:colId xmlns:a16="http://schemas.microsoft.com/office/drawing/2014/main" val="1932375318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val="729183257"/>
                    </a:ext>
                  </a:extLst>
                </a:gridCol>
                <a:gridCol w="1495584">
                  <a:extLst>
                    <a:ext uri="{9D8B030D-6E8A-4147-A177-3AD203B41FA5}">
                      <a16:colId xmlns:a16="http://schemas.microsoft.com/office/drawing/2014/main" val="3036179729"/>
                    </a:ext>
                  </a:extLst>
                </a:gridCol>
                <a:gridCol w="1495584">
                  <a:extLst>
                    <a:ext uri="{9D8B030D-6E8A-4147-A177-3AD203B41FA5}">
                      <a16:colId xmlns:a16="http://schemas.microsoft.com/office/drawing/2014/main" val="322730342"/>
                    </a:ext>
                  </a:extLst>
                </a:gridCol>
                <a:gridCol w="1495584">
                  <a:extLst>
                    <a:ext uri="{9D8B030D-6E8A-4147-A177-3AD203B41FA5}">
                      <a16:colId xmlns:a16="http://schemas.microsoft.com/office/drawing/2014/main" val="577401202"/>
                    </a:ext>
                  </a:extLst>
                </a:gridCol>
              </a:tblGrid>
              <a:tr h="954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+mn-lt"/>
                        </a:rPr>
                        <a:t>LT</a:t>
                      </a:r>
                      <a:endParaRPr lang="fr-F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+mn-lt"/>
                        </a:rPr>
                        <a:t>LI</a:t>
                      </a:r>
                      <a:endParaRPr lang="fr-F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+mn-lt"/>
                        </a:rPr>
                        <a:t>NBT</a:t>
                      </a:r>
                      <a:endParaRPr lang="fr-F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+mn-lt"/>
                        </a:rPr>
                        <a:t>NBI</a:t>
                      </a:r>
                      <a:endParaRPr lang="fr-F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37315883"/>
                  </a:ext>
                </a:extLst>
              </a:tr>
              <a:tr h="954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+mn-lt"/>
                        </a:rPr>
                        <a:t>Moyenne</a:t>
                      </a:r>
                      <a:endParaRPr lang="fr-F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+mn-lt"/>
                        </a:rPr>
                        <a:t>5,0</a:t>
                      </a:r>
                      <a:endParaRPr lang="fr-F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20041211"/>
                  </a:ext>
                </a:extLst>
              </a:tr>
              <a:tr h="954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+mn-lt"/>
                        </a:rPr>
                        <a:t>Minimum</a:t>
                      </a:r>
                      <a:endParaRPr lang="fr-F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+mn-lt"/>
                        </a:rPr>
                        <a:t>1,3</a:t>
                      </a:r>
                      <a:endParaRPr lang="fr-F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+mn-lt"/>
                        </a:rPr>
                        <a:t>1</a:t>
                      </a:r>
                      <a:endParaRPr lang="fr-F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+mn-lt"/>
                        </a:rPr>
                        <a:t>1</a:t>
                      </a:r>
                      <a:endParaRPr lang="fr-F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84410997"/>
                  </a:ext>
                </a:extLst>
              </a:tr>
              <a:tr h="954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+mn-lt"/>
                        </a:rPr>
                        <a:t>Maximum</a:t>
                      </a:r>
                      <a:endParaRPr lang="fr-F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+mn-lt"/>
                        </a:rPr>
                        <a:t>8,1</a:t>
                      </a:r>
                      <a:endParaRPr lang="fr-F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+mn-lt"/>
                        </a:rPr>
                        <a:t>5</a:t>
                      </a:r>
                      <a:endParaRPr lang="fr-F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3062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7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7325194" y="134910"/>
            <a:ext cx="4746208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de Recherche pour le Développement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l’IRD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30" name="Organigramme : Connecteur 29"/>
          <p:cNvSpPr/>
          <p:nvPr/>
        </p:nvSpPr>
        <p:spPr>
          <a:xfrm>
            <a:off x="1" y="3219167"/>
            <a:ext cx="2403566" cy="12210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 Inoculation </a:t>
            </a:r>
            <a:r>
              <a:rPr lang="fr-FR" sz="2400" b="1" dirty="0"/>
              <a:t>J</a:t>
            </a:r>
            <a:r>
              <a:rPr lang="fr-FR" sz="2400" b="1" dirty="0" smtClean="0"/>
              <a:t>uillet 2020  </a:t>
            </a:r>
            <a:endParaRPr lang="fr-FR" sz="2400" b="1" dirty="0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11535857" y="6510754"/>
            <a:ext cx="535545" cy="3472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16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03567" y="3440252"/>
            <a:ext cx="2244827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Résultats sur les plants inoculés</a:t>
            </a:r>
            <a:endParaRPr lang="fr-FR" sz="2400" dirty="0"/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47592176"/>
              </p:ext>
            </p:extLst>
          </p:nvPr>
        </p:nvGraphicFramePr>
        <p:xfrm>
          <a:off x="4753946" y="2143887"/>
          <a:ext cx="7423008" cy="425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9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7325194" y="134910"/>
            <a:ext cx="4746208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de Recherche pour le Développement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l’IRD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30" name="Organigramme : Connecteur 29"/>
          <p:cNvSpPr/>
          <p:nvPr/>
        </p:nvSpPr>
        <p:spPr>
          <a:xfrm>
            <a:off x="1" y="3219167"/>
            <a:ext cx="2403566" cy="12210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 Inoculation </a:t>
            </a:r>
            <a:r>
              <a:rPr lang="fr-FR" sz="2400" b="1" dirty="0"/>
              <a:t>J</a:t>
            </a:r>
            <a:r>
              <a:rPr lang="fr-FR" sz="2400" b="1" dirty="0" smtClean="0"/>
              <a:t>uillet 2020  </a:t>
            </a:r>
            <a:endParaRPr lang="fr-FR" sz="2400" b="1" dirty="0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11535857" y="6510754"/>
            <a:ext cx="535545" cy="3472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17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03567" y="3440252"/>
            <a:ext cx="2244827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Résultats sur les plants inoculés</a:t>
            </a:r>
            <a:endParaRPr lang="fr-FR" sz="2400" dirty="0"/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2339431133"/>
              </p:ext>
            </p:extLst>
          </p:nvPr>
        </p:nvGraphicFramePr>
        <p:xfrm>
          <a:off x="4807132" y="2093558"/>
          <a:ext cx="7115809" cy="4624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9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7325194" y="134910"/>
            <a:ext cx="4746208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de Recherche pour le Développement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l’IRD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30" name="Organigramme : Connecteur 29"/>
          <p:cNvSpPr/>
          <p:nvPr/>
        </p:nvSpPr>
        <p:spPr>
          <a:xfrm>
            <a:off x="1" y="3219167"/>
            <a:ext cx="2403566" cy="12210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 Inoculation </a:t>
            </a:r>
            <a:r>
              <a:rPr lang="fr-FR" sz="2400" b="1" dirty="0"/>
              <a:t>J</a:t>
            </a:r>
            <a:r>
              <a:rPr lang="fr-FR" sz="2400" b="1" dirty="0" smtClean="0"/>
              <a:t>uillet 2020  </a:t>
            </a:r>
            <a:endParaRPr lang="fr-FR" sz="2400" b="1" dirty="0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11535857" y="6510754"/>
            <a:ext cx="535545" cy="3472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18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03567" y="3440252"/>
            <a:ext cx="2244827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Résultats sur les plants inoculés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4807133" y="3440252"/>
            <a:ext cx="72745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Ce test sur la </a:t>
            </a:r>
            <a:r>
              <a:rPr lang="fr-F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-inoculation +R+M sur le </a:t>
            </a:r>
            <a:r>
              <a:rPr lang="fr-FR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leucaena</a:t>
            </a: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permis de montrer que l’inoculum a eu des effets positifs sur le développement des plants et cela plus encore sur </a:t>
            </a:r>
            <a:r>
              <a:rPr lang="fr-F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la croissance en hauteur (longueur tige). </a:t>
            </a:r>
          </a:p>
        </p:txBody>
      </p:sp>
    </p:spTree>
    <p:extLst>
      <p:ext uri="{BB962C8B-B14F-4D97-AF65-F5344CB8AC3E}">
        <p14:creationId xmlns:p14="http://schemas.microsoft.com/office/powerpoint/2010/main" val="27032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7325194" y="134911"/>
            <a:ext cx="1988623" cy="1049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INP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11535857" y="6510754"/>
            <a:ext cx="535545" cy="3472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19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62" y="2712719"/>
            <a:ext cx="1538397" cy="1615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Ellipse 10"/>
          <p:cNvSpPr/>
          <p:nvPr/>
        </p:nvSpPr>
        <p:spPr>
          <a:xfrm>
            <a:off x="982162" y="1742332"/>
            <a:ext cx="1496518" cy="879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ABK </a:t>
            </a:r>
            <a:endParaRPr lang="fr-FR" sz="2800" dirty="0"/>
          </a:p>
        </p:txBody>
      </p:sp>
      <p:sp>
        <p:nvSpPr>
          <p:cNvPr id="12" name="Ellipse 11"/>
          <p:cNvSpPr/>
          <p:nvPr/>
        </p:nvSpPr>
        <p:spPr>
          <a:xfrm>
            <a:off x="2022837" y="4498028"/>
            <a:ext cx="1496518" cy="879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IRD</a:t>
            </a:r>
            <a:endParaRPr lang="fr-FR" sz="2800" dirty="0"/>
          </a:p>
        </p:txBody>
      </p:sp>
      <p:sp>
        <p:nvSpPr>
          <p:cNvPr id="13" name="Ellipse 12"/>
          <p:cNvSpPr/>
          <p:nvPr/>
        </p:nvSpPr>
        <p:spPr>
          <a:xfrm>
            <a:off x="85179" y="4498028"/>
            <a:ext cx="1496518" cy="879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INP </a:t>
            </a:r>
            <a:endParaRPr lang="fr-FR" sz="2800" dirty="0"/>
          </a:p>
        </p:txBody>
      </p:sp>
      <p:sp>
        <p:nvSpPr>
          <p:cNvPr id="8" name="Flèche courbée vers le haut 7"/>
          <p:cNvSpPr/>
          <p:nvPr/>
        </p:nvSpPr>
        <p:spPr>
          <a:xfrm>
            <a:off x="1751360" y="5159828"/>
            <a:ext cx="3212526" cy="978799"/>
          </a:xfrm>
          <a:prstGeom prst="curvedUpArrow">
            <a:avLst>
              <a:gd name="adj1" fmla="val 25000"/>
              <a:gd name="adj2" fmla="val 50000"/>
              <a:gd name="adj3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9359" y="3275991"/>
            <a:ext cx="576204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Suivi de la fertilité des sols à travers notre intervention </a:t>
            </a:r>
            <a:endParaRPr lang="fr-FR" sz="2400" b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9625611" y="171140"/>
            <a:ext cx="1988623" cy="1049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IRD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102326" y="4106988"/>
            <a:ext cx="164110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Sol, végétaux 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309360" y="4522486"/>
            <a:ext cx="576204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Recherches/utilisation  de techniques profitables au développement et croissance </a:t>
            </a:r>
            <a:r>
              <a:rPr lang="fr-FR" sz="2400" b="1" dirty="0"/>
              <a:t>rapide </a:t>
            </a:r>
            <a:r>
              <a:rPr lang="fr-FR" sz="2400" b="1" dirty="0" smtClean="0"/>
              <a:t> des arbres   </a:t>
            </a:r>
            <a:endParaRPr lang="fr-FR" sz="2400" b="1" dirty="0"/>
          </a:p>
        </p:txBody>
      </p:sp>
      <p:sp>
        <p:nvSpPr>
          <p:cNvPr id="14" name="Flèche vers le bas 13"/>
          <p:cNvSpPr/>
          <p:nvPr/>
        </p:nvSpPr>
        <p:spPr>
          <a:xfrm rot="10800000">
            <a:off x="10358845" y="2622247"/>
            <a:ext cx="300445" cy="653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862195" y="1766790"/>
            <a:ext cx="420749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Fertilisation </a:t>
            </a:r>
            <a:r>
              <a:rPr lang="fr-FR" sz="2400" b="1" dirty="0"/>
              <a:t>o</a:t>
            </a:r>
            <a:r>
              <a:rPr lang="fr-FR" sz="2400" b="1" dirty="0" smtClean="0"/>
              <a:t>rganique, arbres fertilitaires,… </a:t>
            </a:r>
            <a:endParaRPr lang="fr-FR" sz="2400" b="1" dirty="0"/>
          </a:p>
        </p:txBody>
      </p:sp>
      <p:cxnSp>
        <p:nvCxnSpPr>
          <p:cNvPr id="16" name="Connecteur en arc 15"/>
          <p:cNvCxnSpPr/>
          <p:nvPr/>
        </p:nvCxnSpPr>
        <p:spPr>
          <a:xfrm flipV="1">
            <a:off x="5156990" y="3599603"/>
            <a:ext cx="1152369" cy="69735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/>
          <p:cNvCxnSpPr/>
          <p:nvPr/>
        </p:nvCxnSpPr>
        <p:spPr>
          <a:xfrm>
            <a:off x="5156990" y="4870245"/>
            <a:ext cx="1175810" cy="35732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 animBg="1"/>
      <p:bldP spid="9" grpId="0" animBg="1"/>
      <p:bldP spid="20" grpId="0" animBg="1"/>
      <p:bldP spid="21" grpId="0" animBg="1"/>
      <p:bldP spid="14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1554" cy="15814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46" y="0"/>
            <a:ext cx="1871554" cy="158146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2</a:t>
            </a:fld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760047131"/>
              </p:ext>
            </p:extLst>
          </p:nvPr>
        </p:nvGraphicFramePr>
        <p:xfrm>
          <a:off x="979715" y="719666"/>
          <a:ext cx="10646228" cy="563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6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07EF-A890-4326-98D8-EED761E4C55E}" type="slidenum">
              <a:rPr lang="fr-FR" smtClean="0"/>
              <a:t>20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00892" y="2899954"/>
            <a:ext cx="11312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/>
              <a:t>MERCI DE VOTRE AIMABLE ATTENTION </a:t>
            </a: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770709" y="3764055"/>
            <a:ext cx="10789920" cy="1306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367246" y="3944982"/>
            <a:ext cx="9059091" cy="2372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2902132" y="4135143"/>
            <a:ext cx="6527074" cy="130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6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430104" y="2749939"/>
            <a:ext cx="2827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Partie prenante d’ ABK-S 2017</a:t>
            </a:r>
            <a:endParaRPr lang="fr-FR" sz="2800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7446875" y="3329861"/>
            <a:ext cx="1100382" cy="58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1211" y="4065987"/>
            <a:ext cx="5646249" cy="14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Appui à la mise en place de système de DRS et analyse des sols</a:t>
            </a:r>
            <a:endParaRPr lang="fr-FR" sz="2400" b="1" dirty="0"/>
          </a:p>
        </p:txBody>
      </p:sp>
      <p:pic>
        <p:nvPicPr>
          <p:cNvPr id="1026" name="Picture 2" descr="5 paramètres importants dans votre analyse de sol - Gestirie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463" y="4076884"/>
            <a:ext cx="3058364" cy="256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/>
          <p:cNvSpPr/>
          <p:nvPr/>
        </p:nvSpPr>
        <p:spPr>
          <a:xfrm>
            <a:off x="472189" y="1526125"/>
            <a:ext cx="1496518" cy="879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ABK </a:t>
            </a:r>
            <a:endParaRPr lang="fr-FR" sz="2800" dirty="0"/>
          </a:p>
        </p:txBody>
      </p:sp>
      <p:grpSp>
        <p:nvGrpSpPr>
          <p:cNvPr id="24" name="Groupe 23"/>
          <p:cNvGrpSpPr/>
          <p:nvPr/>
        </p:nvGrpSpPr>
        <p:grpSpPr>
          <a:xfrm>
            <a:off x="208697" y="4212043"/>
            <a:ext cx="3035276" cy="2321048"/>
            <a:chOff x="134911" y="4467055"/>
            <a:chExt cx="3035276" cy="2321048"/>
          </a:xfrm>
        </p:grpSpPr>
        <p:sp>
          <p:nvSpPr>
            <p:cNvPr id="6" name="Ellipse 5"/>
            <p:cNvSpPr/>
            <p:nvPr/>
          </p:nvSpPr>
          <p:spPr>
            <a:xfrm>
              <a:off x="884420" y="4467055"/>
              <a:ext cx="1514005" cy="9968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/>
                <a:t>ABK </a:t>
              </a:r>
              <a:endParaRPr lang="fr-FR" sz="3200" dirty="0"/>
            </a:p>
          </p:txBody>
        </p:sp>
        <p:sp>
          <p:nvSpPr>
            <p:cNvPr id="8" name="Flèche courbée vers la droite 7"/>
            <p:cNvSpPr/>
            <p:nvPr/>
          </p:nvSpPr>
          <p:spPr>
            <a:xfrm>
              <a:off x="134911" y="4811832"/>
              <a:ext cx="749509" cy="160394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Flèche courbée vers le haut 14"/>
            <p:cNvSpPr/>
            <p:nvPr/>
          </p:nvSpPr>
          <p:spPr>
            <a:xfrm rot="16200000">
              <a:off x="2035799" y="5177324"/>
              <a:ext cx="1545898" cy="72287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816964" y="5782876"/>
              <a:ext cx="1648917" cy="1005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/>
                <a:t>INP </a:t>
              </a:r>
              <a:endParaRPr lang="fr-FR" sz="3200" dirty="0"/>
            </a:p>
          </p:txBody>
        </p:sp>
      </p:grpSp>
      <p:pic>
        <p:nvPicPr>
          <p:cNvPr id="1028" name="Picture 4" descr="Icônes Objectif au style i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99" y="1481998"/>
            <a:ext cx="958590" cy="9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droit avec flèche 18"/>
          <p:cNvCxnSpPr/>
          <p:nvPr/>
        </p:nvCxnSpPr>
        <p:spPr>
          <a:xfrm flipV="1">
            <a:off x="2065152" y="2075123"/>
            <a:ext cx="862166" cy="28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87571" y="1650989"/>
            <a:ext cx="6275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Amélioration de la fertilité des sols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134911" y="2608106"/>
            <a:ext cx="7042141" cy="1095940"/>
            <a:chOff x="1781658" y="2577004"/>
            <a:chExt cx="7042141" cy="1095940"/>
          </a:xfrm>
        </p:grpSpPr>
        <p:sp>
          <p:nvSpPr>
            <p:cNvPr id="9" name="ZoneTexte 8"/>
            <p:cNvSpPr txBox="1"/>
            <p:nvPr/>
          </p:nvSpPr>
          <p:spPr>
            <a:xfrm>
              <a:off x="1781658" y="2577004"/>
              <a:ext cx="944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/>
                <a:t>INP</a:t>
              </a:r>
              <a:endParaRPr lang="fr-FR" sz="3200" b="1" dirty="0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2484622" y="2924575"/>
              <a:ext cx="6339177" cy="7483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/>
                <a:t>Contrôler et maitriser la qualité du sol</a:t>
              </a:r>
              <a:endParaRPr lang="fr-FR" sz="2800" dirty="0"/>
            </a:p>
          </p:txBody>
        </p:sp>
      </p:grp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11694827" y="6331318"/>
            <a:ext cx="376575" cy="4035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3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" name="Flèche vers le bas 1"/>
          <p:cNvSpPr/>
          <p:nvPr/>
        </p:nvSpPr>
        <p:spPr>
          <a:xfrm rot="2841376" flipH="1">
            <a:off x="7896020" y="5059439"/>
            <a:ext cx="315475" cy="1293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56261" y="6192664"/>
            <a:ext cx="4740805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Suivre l’évolution de la fertilité des sols</a:t>
            </a:r>
            <a:endParaRPr lang="fr-FR" sz="2000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325194" y="134910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National de Pédologie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 animBg="1"/>
      <p:bldP spid="21" grpId="0"/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e 23"/>
          <p:cNvGrpSpPr/>
          <p:nvPr/>
        </p:nvGrpSpPr>
        <p:grpSpPr>
          <a:xfrm>
            <a:off x="321342" y="2694468"/>
            <a:ext cx="3035276" cy="2321048"/>
            <a:chOff x="134911" y="4467055"/>
            <a:chExt cx="3035276" cy="2321048"/>
          </a:xfrm>
        </p:grpSpPr>
        <p:sp>
          <p:nvSpPr>
            <p:cNvPr id="6" name="Ellipse 5"/>
            <p:cNvSpPr/>
            <p:nvPr/>
          </p:nvSpPr>
          <p:spPr>
            <a:xfrm>
              <a:off x="884420" y="4467055"/>
              <a:ext cx="1514005" cy="9968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/>
                <a:t>ABK </a:t>
              </a:r>
              <a:endParaRPr lang="fr-FR" sz="3200" dirty="0"/>
            </a:p>
          </p:txBody>
        </p:sp>
        <p:sp>
          <p:nvSpPr>
            <p:cNvPr id="8" name="Flèche courbée vers la droite 7"/>
            <p:cNvSpPr/>
            <p:nvPr/>
          </p:nvSpPr>
          <p:spPr>
            <a:xfrm>
              <a:off x="134911" y="4811832"/>
              <a:ext cx="749509" cy="160394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Flèche courbée vers le haut 14"/>
            <p:cNvSpPr/>
            <p:nvPr/>
          </p:nvSpPr>
          <p:spPr>
            <a:xfrm rot="16200000">
              <a:off x="2035799" y="5177324"/>
              <a:ext cx="1545898" cy="72287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816964" y="5782876"/>
              <a:ext cx="1648917" cy="1005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/>
                <a:t>INP </a:t>
              </a:r>
              <a:endParaRPr lang="fr-FR" sz="3200" dirty="0"/>
            </a:p>
          </p:txBody>
        </p:sp>
      </p:grp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11694827" y="6331318"/>
            <a:ext cx="376575" cy="4035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4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3490431" y="3818544"/>
            <a:ext cx="1440235" cy="226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uage 26"/>
          <p:cNvSpPr/>
          <p:nvPr/>
        </p:nvSpPr>
        <p:spPr>
          <a:xfrm>
            <a:off x="3807503" y="2143593"/>
            <a:ext cx="3517692" cy="1531981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Analyses </a:t>
            </a:r>
            <a:r>
              <a:rPr lang="fr-FR" sz="2800" b="1" dirty="0" smtClean="0">
                <a:solidFill>
                  <a:schemeClr val="tx1"/>
                </a:solidFill>
              </a:rPr>
              <a:t>de sol 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0" name="Nuage 29"/>
          <p:cNvSpPr/>
          <p:nvPr/>
        </p:nvSpPr>
        <p:spPr>
          <a:xfrm>
            <a:off x="7438406" y="1720517"/>
            <a:ext cx="4632995" cy="2134476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Recommandations sur les </a:t>
            </a:r>
            <a:r>
              <a:rPr lang="fr-FR" sz="2800" b="1" dirty="0" smtClean="0">
                <a:solidFill>
                  <a:schemeClr val="tx1"/>
                </a:solidFill>
              </a:rPr>
              <a:t>amendements,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fertilisation,…   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1" name="Nuage 30"/>
          <p:cNvSpPr/>
          <p:nvPr/>
        </p:nvSpPr>
        <p:spPr>
          <a:xfrm>
            <a:off x="4598004" y="3777217"/>
            <a:ext cx="4695898" cy="1765102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Accompagnement dans les activités DRS 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7325194" y="134910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National de Pédologie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11694827" y="6331318"/>
            <a:ext cx="376575" cy="4035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5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l’INP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2" name="Organigramme : Connecteur 1"/>
          <p:cNvSpPr/>
          <p:nvPr/>
        </p:nvSpPr>
        <p:spPr>
          <a:xfrm>
            <a:off x="60615" y="2367199"/>
            <a:ext cx="3087974" cy="10193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Analyse des sols 2018 </a:t>
            </a:r>
            <a:endParaRPr lang="fr-FR" sz="2400" b="1" dirty="0"/>
          </a:p>
        </p:txBody>
      </p:sp>
      <p:cxnSp>
        <p:nvCxnSpPr>
          <p:cNvPr id="10" name="Connecteur droit avec flèche 9"/>
          <p:cNvCxnSpPr>
            <a:stCxn id="2" idx="6"/>
          </p:cNvCxnSpPr>
          <p:nvPr/>
        </p:nvCxnSpPr>
        <p:spPr>
          <a:xfrm flipV="1">
            <a:off x="3148589" y="2876864"/>
            <a:ext cx="124387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591" y="3524456"/>
            <a:ext cx="3634008" cy="3210408"/>
          </a:xfrm>
          <a:prstGeom prst="rect">
            <a:avLst/>
          </a:prstGeom>
        </p:spPr>
      </p:pic>
      <p:pic>
        <p:nvPicPr>
          <p:cNvPr id="26" name="Image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" y="3604174"/>
            <a:ext cx="3518400" cy="31306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4392467" y="2306128"/>
            <a:ext cx="7648627" cy="8925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Situation </a:t>
            </a:r>
            <a:r>
              <a:rPr lang="fr-FR" sz="2800" b="1" dirty="0">
                <a:solidFill>
                  <a:srgbClr val="FF0000"/>
                </a:solidFill>
              </a:rPr>
              <a:t>de référence</a:t>
            </a:r>
            <a:r>
              <a:rPr lang="fr-FR" sz="2400" b="1" dirty="0"/>
              <a:t> du niveau de fertilité des sols </a:t>
            </a:r>
            <a:r>
              <a:rPr lang="fr-FR" sz="2400" b="1" dirty="0" smtClean="0"/>
              <a:t>avant </a:t>
            </a:r>
            <a:r>
              <a:rPr lang="fr-FR" sz="2400" b="1" dirty="0" smtClean="0"/>
              <a:t>démarrage des activités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325194" y="3850119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La granulométrie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325194" y="4320587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La teneur en matière organique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325194" y="4877339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La teneur en azote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325194" y="5374527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La stabilité structurale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325194" y="5869653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Porosité et capacité d’absorption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9730879" y="3216847"/>
            <a:ext cx="231021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P = 0 - 60 cm</a:t>
            </a:r>
            <a:endParaRPr lang="fr-FR" sz="2400" b="1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7325194" y="134910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National de Pédologie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11694827" y="6331318"/>
            <a:ext cx="376575" cy="4035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6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l’INP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2" name="Organigramme : Connecteur 1"/>
          <p:cNvSpPr/>
          <p:nvPr/>
        </p:nvSpPr>
        <p:spPr>
          <a:xfrm>
            <a:off x="60615" y="2367199"/>
            <a:ext cx="3087974" cy="10193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Analyse des sols 2018 </a:t>
            </a:r>
            <a:endParaRPr lang="fr-FR" sz="2400" b="1" dirty="0"/>
          </a:p>
        </p:txBody>
      </p:sp>
      <p:cxnSp>
        <p:nvCxnSpPr>
          <p:cNvPr id="10" name="Connecteur droit avec flèche 9"/>
          <p:cNvCxnSpPr>
            <a:stCxn id="2" idx="6"/>
          </p:cNvCxnSpPr>
          <p:nvPr/>
        </p:nvCxnSpPr>
        <p:spPr>
          <a:xfrm flipV="1">
            <a:off x="3148589" y="2876864"/>
            <a:ext cx="124387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591" y="3539646"/>
            <a:ext cx="3634008" cy="3216496"/>
          </a:xfrm>
          <a:prstGeom prst="rect">
            <a:avLst/>
          </a:prstGeom>
        </p:spPr>
      </p:pic>
      <p:pic>
        <p:nvPicPr>
          <p:cNvPr id="26" name="Image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" y="3480771"/>
            <a:ext cx="3518400" cy="32981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4392467" y="2306128"/>
            <a:ext cx="7648627" cy="8925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Situation </a:t>
            </a:r>
            <a:r>
              <a:rPr lang="fr-FR" sz="2800" b="1" dirty="0">
                <a:solidFill>
                  <a:srgbClr val="FF0000"/>
                </a:solidFill>
              </a:rPr>
              <a:t>de référence</a:t>
            </a:r>
            <a:r>
              <a:rPr lang="fr-FR" sz="2400" b="1" dirty="0"/>
              <a:t> du niveau de fertilité des sols Avant </a:t>
            </a:r>
            <a:r>
              <a:rPr lang="fr-FR" sz="2400" b="1" dirty="0" smtClean="0"/>
              <a:t>démarrage des activités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276559" y="4030390"/>
            <a:ext cx="519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Bon pH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276559" y="4584467"/>
            <a:ext cx="4915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Teneur en azote </a:t>
            </a:r>
            <a:r>
              <a:rPr lang="fr-FR" sz="2400" dirty="0" smtClean="0"/>
              <a:t>basse </a:t>
            </a:r>
            <a:r>
              <a:rPr lang="fr-FR" sz="2400" dirty="0" smtClean="0"/>
              <a:t>dans </a:t>
            </a:r>
            <a:r>
              <a:rPr lang="fr-FR" sz="2400" dirty="0" smtClean="0"/>
              <a:t>l’ensemble </a:t>
            </a:r>
            <a:r>
              <a:rPr lang="fr-FR" sz="2400" dirty="0" smtClean="0"/>
              <a:t>des parcelles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276559" y="5398883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Phosphore faible dans l’ensemble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276557" y="5936379"/>
            <a:ext cx="518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Somme des bases échangeables moyenne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7799048" y="3304707"/>
            <a:ext cx="231021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Observations </a:t>
            </a:r>
            <a:endParaRPr lang="fr-FR" sz="2400" b="1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7325194" y="134910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National de Pédologie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7325194" y="134910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National de Pédologie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11694827" y="6331318"/>
            <a:ext cx="376575" cy="4035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7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l’INP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2" name="Organigramme : Connecteur 1"/>
          <p:cNvSpPr/>
          <p:nvPr/>
        </p:nvSpPr>
        <p:spPr>
          <a:xfrm>
            <a:off x="60615" y="2367199"/>
            <a:ext cx="3087974" cy="10193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Analyse des sols 2018 </a:t>
            </a:r>
            <a:endParaRPr lang="fr-FR" sz="2400" b="1" dirty="0"/>
          </a:p>
        </p:txBody>
      </p:sp>
      <p:cxnSp>
        <p:nvCxnSpPr>
          <p:cNvPr id="10" name="Connecteur droit avec flèche 9"/>
          <p:cNvCxnSpPr>
            <a:stCxn id="2" idx="6"/>
          </p:cNvCxnSpPr>
          <p:nvPr/>
        </p:nvCxnSpPr>
        <p:spPr>
          <a:xfrm flipV="1">
            <a:off x="3148589" y="2876864"/>
            <a:ext cx="124387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591" y="3535539"/>
            <a:ext cx="3634008" cy="3216496"/>
          </a:xfrm>
          <a:prstGeom prst="rect">
            <a:avLst/>
          </a:prstGeom>
        </p:spPr>
      </p:pic>
      <p:pic>
        <p:nvPicPr>
          <p:cNvPr id="26" name="Image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" y="3598604"/>
            <a:ext cx="3518400" cy="31362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4392467" y="2306128"/>
            <a:ext cx="7648627" cy="8925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Situation </a:t>
            </a:r>
            <a:r>
              <a:rPr lang="fr-FR" sz="2800" b="1" dirty="0">
                <a:solidFill>
                  <a:srgbClr val="FF0000"/>
                </a:solidFill>
              </a:rPr>
              <a:t>de référence</a:t>
            </a:r>
            <a:r>
              <a:rPr lang="fr-FR" sz="2400" b="1" dirty="0"/>
              <a:t> du niveau de fertilité des sols Avant </a:t>
            </a:r>
            <a:r>
              <a:rPr lang="fr-FR" sz="2400" b="1" dirty="0" smtClean="0"/>
              <a:t>démarrage des activités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147599" y="3847333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Amender </a:t>
            </a:r>
            <a:r>
              <a:rPr lang="fr-FR" sz="2400" dirty="0" smtClean="0"/>
              <a:t>en phosphore et MO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147599" y="4347613"/>
            <a:ext cx="518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Améliorer </a:t>
            </a:r>
            <a:r>
              <a:rPr lang="fr-FR" sz="2400" dirty="0" smtClean="0"/>
              <a:t>la fertilisation par épandage d’engrais organique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231501" y="5217225"/>
            <a:ext cx="518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Améliorer </a:t>
            </a:r>
            <a:r>
              <a:rPr lang="fr-FR" sz="2400" dirty="0" smtClean="0"/>
              <a:t>la disponibilité de l’azote par la plantation de légumineuses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231501" y="6071426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Faire le suivi technique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7799048" y="3304707"/>
            <a:ext cx="340557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Recommandations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302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11694827" y="6331318"/>
            <a:ext cx="376575" cy="4035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8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819936" y="1391591"/>
            <a:ext cx="4346353" cy="6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Activités réalisées avec l’INP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2" name="Organigramme : Connecteur 1"/>
          <p:cNvSpPr/>
          <p:nvPr/>
        </p:nvSpPr>
        <p:spPr>
          <a:xfrm>
            <a:off x="0" y="2159311"/>
            <a:ext cx="3087974" cy="10193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Analyse des sols 2021</a:t>
            </a:r>
            <a:endParaRPr lang="fr-FR" sz="2400" b="1" dirty="0"/>
          </a:p>
        </p:txBody>
      </p:sp>
      <p:cxnSp>
        <p:nvCxnSpPr>
          <p:cNvPr id="10" name="Connecteur droit avec flèche 9"/>
          <p:cNvCxnSpPr>
            <a:stCxn id="2" idx="6"/>
          </p:cNvCxnSpPr>
          <p:nvPr/>
        </p:nvCxnSpPr>
        <p:spPr>
          <a:xfrm flipV="1">
            <a:off x="3087974" y="2668976"/>
            <a:ext cx="119879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286764" y="2391563"/>
            <a:ext cx="6980349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Situation finale </a:t>
            </a:r>
            <a:r>
              <a:rPr lang="fr-FR" sz="2400" dirty="0" smtClean="0"/>
              <a:t>de l’état des sols après intervention</a:t>
            </a:r>
            <a:endParaRPr lang="fr-FR" sz="2400" dirty="0"/>
          </a:p>
        </p:txBody>
      </p:sp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95" y="3408350"/>
            <a:ext cx="3183204" cy="332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027768" y="3468700"/>
            <a:ext cx="3538170" cy="29941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6938276" y="3440252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La granulométrie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938276" y="3886203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La teneur en matière organique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938276" y="4350591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La teneur en azote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938276" y="4822230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La stabilité structurale</a:t>
            </a:r>
            <a:endParaRPr lang="fr-FR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938276" y="5244775"/>
            <a:ext cx="518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Porosité et capacité d’absorption</a:t>
            </a:r>
            <a:endParaRPr lang="fr-FR" sz="2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938276" y="5747958"/>
            <a:ext cx="5301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La capacité d’échange cationique (CEC)</a:t>
            </a:r>
            <a:endParaRPr lang="fr-FR" sz="24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7325194" y="134910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National de Pédologie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739206" y="2946685"/>
            <a:ext cx="231021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P = 0 - 40 cm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447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7220" y="134911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Am Be </a:t>
            </a:r>
            <a:r>
              <a:rPr lang="fr-FR" sz="3600" b="1" dirty="0" err="1" smtClean="0">
                <a:latin typeface="Arial Narrow" panose="020B0606020202030204" pitchFamily="34" charset="0"/>
              </a:rPr>
              <a:t>Koun</a:t>
            </a:r>
            <a:r>
              <a:rPr lang="fr-FR" sz="3600" b="1" dirty="0" smtClean="0">
                <a:latin typeface="Arial Narrow" panose="020B0606020202030204" pitchFamily="34" charset="0"/>
              </a:rPr>
              <a:t> -Solidarité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5" y="0"/>
            <a:ext cx="1325037" cy="13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7325194" y="134910"/>
            <a:ext cx="4369633" cy="1049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Institut National de Pédologie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11694827" y="6331318"/>
            <a:ext cx="376575" cy="403546"/>
          </a:xfrm>
        </p:spPr>
        <p:txBody>
          <a:bodyPr/>
          <a:lstStyle/>
          <a:p>
            <a:fld id="{185307EF-A890-4326-98D8-EED761E4C55E}" type="slidenum">
              <a:rPr lang="fr-FR" sz="2400" b="1" smtClean="0">
                <a:solidFill>
                  <a:schemeClr val="tx1"/>
                </a:solidFill>
              </a:rPr>
              <a:t>9</a:t>
            </a:fld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14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6" y="1195415"/>
            <a:ext cx="10097054" cy="55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345855DB84241862B37689FD78242" ma:contentTypeVersion="13" ma:contentTypeDescription="Crée un document." ma:contentTypeScope="" ma:versionID="1a1f24652cec484c4359d54c52e272ed">
  <xsd:schema xmlns:xsd="http://www.w3.org/2001/XMLSchema" xmlns:xs="http://www.w3.org/2001/XMLSchema" xmlns:p="http://schemas.microsoft.com/office/2006/metadata/properties" xmlns:ns2="b263bec4-c491-4be8-a319-b34a694fddcb" xmlns:ns3="39005467-c817-450f-8966-541dfe557eb7" targetNamespace="http://schemas.microsoft.com/office/2006/metadata/properties" ma:root="true" ma:fieldsID="a9fad8c6109ebc4b60d4287234192260" ns2:_="" ns3:_="">
    <xsd:import namespace="b263bec4-c491-4be8-a319-b34a694fddcb"/>
    <xsd:import namespace="39005467-c817-450f-8966-541dfe557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3bec4-c491-4be8-a319-b34a694fd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05467-c817-450f-8966-541dfe557eb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339960-512C-4F6B-BC0D-CF33898D5F95}"/>
</file>

<file path=customXml/itemProps2.xml><?xml version="1.0" encoding="utf-8"?>
<ds:datastoreItem xmlns:ds="http://schemas.openxmlformats.org/officeDocument/2006/customXml" ds:itemID="{2AAA3094-8308-4182-B340-DF268CD3BF4F}"/>
</file>

<file path=customXml/itemProps3.xml><?xml version="1.0" encoding="utf-8"?>
<ds:datastoreItem xmlns:ds="http://schemas.openxmlformats.org/officeDocument/2006/customXml" ds:itemID="{EDD343AF-BF6E-4E25-8393-12F6B0E18094}"/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845</Words>
  <Application>Microsoft Office PowerPoint</Application>
  <PresentationFormat>Grand écran</PresentationFormat>
  <Paragraphs>221</Paragraphs>
  <Slides>20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HP</cp:lastModifiedBy>
  <cp:revision>76</cp:revision>
  <dcterms:created xsi:type="dcterms:W3CDTF">2021-10-11T15:39:22Z</dcterms:created>
  <dcterms:modified xsi:type="dcterms:W3CDTF">2021-10-13T09:46:50Z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0x0101005D8345855DB84241862B37689FD78242</vt:lpwstr>
  </property>
</Properties>
</file>