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4" r:id="rId11"/>
    <p:sldId id="263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96A"/>
    <a:srgbClr val="8EB04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EE23-6288-408D-B22C-8A7B27A1E1B0}" type="datetimeFigureOut">
              <a:rPr lang="fr-FR" smtClean="0"/>
              <a:t>04/01/2022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9C9A-45DE-4AEB-8D96-774BE00F11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57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EE23-6288-408D-B22C-8A7B27A1E1B0}" type="datetimeFigureOut">
              <a:rPr lang="fr-FR" smtClean="0"/>
              <a:t>04/01/2022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9C9A-45DE-4AEB-8D96-774BE00F11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43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EE23-6288-408D-B22C-8A7B27A1E1B0}" type="datetimeFigureOut">
              <a:rPr lang="fr-FR" smtClean="0"/>
              <a:t>04/01/2022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9C9A-45DE-4AEB-8D96-774BE00F11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11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EE23-6288-408D-B22C-8A7B27A1E1B0}" type="datetimeFigureOut">
              <a:rPr lang="fr-FR" smtClean="0"/>
              <a:t>04/01/2022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9C9A-45DE-4AEB-8D96-774BE00F11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947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EE23-6288-408D-B22C-8A7B27A1E1B0}" type="datetimeFigureOut">
              <a:rPr lang="fr-FR" smtClean="0"/>
              <a:t>04/01/2022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9C9A-45DE-4AEB-8D96-774BE00F11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55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EE23-6288-408D-B22C-8A7B27A1E1B0}" type="datetimeFigureOut">
              <a:rPr lang="fr-FR" smtClean="0"/>
              <a:t>04/01/2022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9C9A-45DE-4AEB-8D96-774BE00F11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148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EE23-6288-408D-B22C-8A7B27A1E1B0}" type="datetimeFigureOut">
              <a:rPr lang="fr-FR" smtClean="0"/>
              <a:t>04/01/2022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9C9A-45DE-4AEB-8D96-774BE00F11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627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EE23-6288-408D-B22C-8A7B27A1E1B0}" type="datetimeFigureOut">
              <a:rPr lang="fr-FR" smtClean="0"/>
              <a:t>04/01/2022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9C9A-45DE-4AEB-8D96-774BE00F11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46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EE23-6288-408D-B22C-8A7B27A1E1B0}" type="datetimeFigureOut">
              <a:rPr lang="fr-FR" smtClean="0"/>
              <a:t>04/01/2022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9C9A-45DE-4AEB-8D96-774BE00F11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952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EE23-6288-408D-B22C-8A7B27A1E1B0}" type="datetimeFigureOut">
              <a:rPr lang="fr-FR" smtClean="0"/>
              <a:t>04/01/2022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9C9A-45DE-4AEB-8D96-774BE00F11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6748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EE23-6288-408D-B22C-8A7B27A1E1B0}" type="datetimeFigureOut">
              <a:rPr lang="fr-FR" smtClean="0"/>
              <a:t>04/01/2022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9C9A-45DE-4AEB-8D96-774BE00F11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88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BEE23-6288-408D-B22C-8A7B27A1E1B0}" type="datetimeFigureOut">
              <a:rPr lang="fr-FR" smtClean="0"/>
              <a:t>04/01/2022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99C9A-45DE-4AEB-8D96-774BE00F11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31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92" y="246596"/>
            <a:ext cx="1628528" cy="115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0102" y="348035"/>
            <a:ext cx="8211796" cy="660370"/>
          </a:xfrm>
          <a:ln w="38100">
            <a:solidFill>
              <a:srgbClr val="18496A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BE" dirty="0" smtClean="0">
                <a:solidFill>
                  <a:srgbClr val="18496A"/>
                </a:solidFill>
                <a:latin typeface="Trebuchet MS" panose="020B0603020202020204" pitchFamily="34" charset="0"/>
              </a:rPr>
              <a:t>Dispositif Agroforestier</a:t>
            </a:r>
            <a:endParaRPr lang="fr-FR" dirty="0">
              <a:solidFill>
                <a:srgbClr val="18496A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71585" y="1304032"/>
            <a:ext cx="5040000" cy="504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454711" y="1474306"/>
            <a:ext cx="4680000" cy="468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4996185" y="2024032"/>
            <a:ext cx="3600000" cy="360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636185" y="1670077"/>
            <a:ext cx="4320000" cy="43200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996185" y="2024032"/>
            <a:ext cx="3600000" cy="36000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Nuage 20"/>
          <p:cNvSpPr/>
          <p:nvPr/>
        </p:nvSpPr>
        <p:spPr>
          <a:xfrm>
            <a:off x="5372464" y="2366088"/>
            <a:ext cx="180000" cy="180000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Nuage 38"/>
          <p:cNvSpPr/>
          <p:nvPr/>
        </p:nvSpPr>
        <p:spPr>
          <a:xfrm>
            <a:off x="5911109" y="2365689"/>
            <a:ext cx="180000" cy="180000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Nuage 56"/>
          <p:cNvSpPr/>
          <p:nvPr/>
        </p:nvSpPr>
        <p:spPr>
          <a:xfrm>
            <a:off x="6440187" y="2371242"/>
            <a:ext cx="180000" cy="180000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Nuage 74"/>
          <p:cNvSpPr/>
          <p:nvPr/>
        </p:nvSpPr>
        <p:spPr>
          <a:xfrm>
            <a:off x="6982050" y="2371242"/>
            <a:ext cx="180000" cy="180000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Nuage 83"/>
          <p:cNvSpPr/>
          <p:nvPr/>
        </p:nvSpPr>
        <p:spPr>
          <a:xfrm>
            <a:off x="7522050" y="2371242"/>
            <a:ext cx="180000" cy="180000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Nuage 92"/>
          <p:cNvSpPr/>
          <p:nvPr/>
        </p:nvSpPr>
        <p:spPr>
          <a:xfrm>
            <a:off x="8060734" y="2378700"/>
            <a:ext cx="180000" cy="180000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Nuage 93"/>
          <p:cNvSpPr/>
          <p:nvPr/>
        </p:nvSpPr>
        <p:spPr>
          <a:xfrm>
            <a:off x="5372464" y="2882192"/>
            <a:ext cx="180000" cy="180000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Nuage 94"/>
          <p:cNvSpPr/>
          <p:nvPr/>
        </p:nvSpPr>
        <p:spPr>
          <a:xfrm>
            <a:off x="5911109" y="2881793"/>
            <a:ext cx="180000" cy="180000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Nuage 95"/>
          <p:cNvSpPr/>
          <p:nvPr/>
        </p:nvSpPr>
        <p:spPr>
          <a:xfrm>
            <a:off x="6440187" y="2887346"/>
            <a:ext cx="180000" cy="180000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Nuage 96"/>
          <p:cNvSpPr/>
          <p:nvPr/>
        </p:nvSpPr>
        <p:spPr>
          <a:xfrm>
            <a:off x="6982050" y="2887346"/>
            <a:ext cx="180000" cy="180000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Nuage 97"/>
          <p:cNvSpPr/>
          <p:nvPr/>
        </p:nvSpPr>
        <p:spPr>
          <a:xfrm>
            <a:off x="7522050" y="2887346"/>
            <a:ext cx="180000" cy="180000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Nuage 98"/>
          <p:cNvSpPr/>
          <p:nvPr/>
        </p:nvSpPr>
        <p:spPr>
          <a:xfrm>
            <a:off x="8060734" y="2894804"/>
            <a:ext cx="180000" cy="180000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Nuage 99"/>
          <p:cNvSpPr/>
          <p:nvPr/>
        </p:nvSpPr>
        <p:spPr>
          <a:xfrm>
            <a:off x="5372464" y="3439460"/>
            <a:ext cx="180000" cy="180000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Nuage 100"/>
          <p:cNvSpPr/>
          <p:nvPr/>
        </p:nvSpPr>
        <p:spPr>
          <a:xfrm>
            <a:off x="5911109" y="3439061"/>
            <a:ext cx="180000" cy="180000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Nuage 101"/>
          <p:cNvSpPr/>
          <p:nvPr/>
        </p:nvSpPr>
        <p:spPr>
          <a:xfrm>
            <a:off x="6440187" y="3444614"/>
            <a:ext cx="180000" cy="180000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Nuage 102"/>
          <p:cNvSpPr/>
          <p:nvPr/>
        </p:nvSpPr>
        <p:spPr>
          <a:xfrm>
            <a:off x="6982050" y="3444614"/>
            <a:ext cx="180000" cy="180000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Nuage 103"/>
          <p:cNvSpPr/>
          <p:nvPr/>
        </p:nvSpPr>
        <p:spPr>
          <a:xfrm>
            <a:off x="7522050" y="3444614"/>
            <a:ext cx="180000" cy="180000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Nuage 104"/>
          <p:cNvSpPr/>
          <p:nvPr/>
        </p:nvSpPr>
        <p:spPr>
          <a:xfrm>
            <a:off x="8060734" y="3452072"/>
            <a:ext cx="180000" cy="180000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Nuage 105"/>
          <p:cNvSpPr/>
          <p:nvPr/>
        </p:nvSpPr>
        <p:spPr>
          <a:xfrm>
            <a:off x="5372464" y="3975630"/>
            <a:ext cx="180000" cy="180000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Nuage 106"/>
          <p:cNvSpPr/>
          <p:nvPr/>
        </p:nvSpPr>
        <p:spPr>
          <a:xfrm>
            <a:off x="5911109" y="3975231"/>
            <a:ext cx="180000" cy="180000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Nuage 107"/>
          <p:cNvSpPr/>
          <p:nvPr/>
        </p:nvSpPr>
        <p:spPr>
          <a:xfrm>
            <a:off x="6440187" y="3980784"/>
            <a:ext cx="180000" cy="180000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Nuage 108"/>
          <p:cNvSpPr/>
          <p:nvPr/>
        </p:nvSpPr>
        <p:spPr>
          <a:xfrm>
            <a:off x="6982050" y="3980784"/>
            <a:ext cx="180000" cy="180000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Nuage 109"/>
          <p:cNvSpPr/>
          <p:nvPr/>
        </p:nvSpPr>
        <p:spPr>
          <a:xfrm>
            <a:off x="7522050" y="3980784"/>
            <a:ext cx="180000" cy="180000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Nuage 110"/>
          <p:cNvSpPr/>
          <p:nvPr/>
        </p:nvSpPr>
        <p:spPr>
          <a:xfrm>
            <a:off x="8060734" y="3988242"/>
            <a:ext cx="180000" cy="180000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Nuage 111"/>
          <p:cNvSpPr/>
          <p:nvPr/>
        </p:nvSpPr>
        <p:spPr>
          <a:xfrm>
            <a:off x="5372464" y="4543235"/>
            <a:ext cx="180000" cy="180000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Nuage 112"/>
          <p:cNvSpPr/>
          <p:nvPr/>
        </p:nvSpPr>
        <p:spPr>
          <a:xfrm>
            <a:off x="5911109" y="4542836"/>
            <a:ext cx="180000" cy="180000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Nuage 113"/>
          <p:cNvSpPr/>
          <p:nvPr/>
        </p:nvSpPr>
        <p:spPr>
          <a:xfrm>
            <a:off x="6440187" y="4548389"/>
            <a:ext cx="180000" cy="180000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Nuage 114"/>
          <p:cNvSpPr/>
          <p:nvPr/>
        </p:nvSpPr>
        <p:spPr>
          <a:xfrm>
            <a:off x="6982050" y="4548389"/>
            <a:ext cx="180000" cy="180000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Nuage 115"/>
          <p:cNvSpPr/>
          <p:nvPr/>
        </p:nvSpPr>
        <p:spPr>
          <a:xfrm>
            <a:off x="7522050" y="4548389"/>
            <a:ext cx="180000" cy="180000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Nuage 116"/>
          <p:cNvSpPr/>
          <p:nvPr/>
        </p:nvSpPr>
        <p:spPr>
          <a:xfrm>
            <a:off x="8060734" y="4555847"/>
            <a:ext cx="180000" cy="180000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Nuage 117"/>
          <p:cNvSpPr/>
          <p:nvPr/>
        </p:nvSpPr>
        <p:spPr>
          <a:xfrm>
            <a:off x="5372464" y="5071637"/>
            <a:ext cx="180000" cy="180000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Nuage 118"/>
          <p:cNvSpPr/>
          <p:nvPr/>
        </p:nvSpPr>
        <p:spPr>
          <a:xfrm>
            <a:off x="5911109" y="5071238"/>
            <a:ext cx="180000" cy="180000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Nuage 119"/>
          <p:cNvSpPr/>
          <p:nvPr/>
        </p:nvSpPr>
        <p:spPr>
          <a:xfrm>
            <a:off x="6440187" y="5076791"/>
            <a:ext cx="180000" cy="180000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Nuage 120"/>
          <p:cNvSpPr/>
          <p:nvPr/>
        </p:nvSpPr>
        <p:spPr>
          <a:xfrm>
            <a:off x="6982050" y="5076791"/>
            <a:ext cx="180000" cy="180000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Nuage 121"/>
          <p:cNvSpPr/>
          <p:nvPr/>
        </p:nvSpPr>
        <p:spPr>
          <a:xfrm>
            <a:off x="7522050" y="5076791"/>
            <a:ext cx="180000" cy="180000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Nuage 122"/>
          <p:cNvSpPr/>
          <p:nvPr/>
        </p:nvSpPr>
        <p:spPr>
          <a:xfrm>
            <a:off x="8060734" y="5084249"/>
            <a:ext cx="180000" cy="180000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/>
          <p:cNvSpPr/>
          <p:nvPr/>
        </p:nvSpPr>
        <p:spPr>
          <a:xfrm>
            <a:off x="5673003" y="2414700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Ellipse 124"/>
          <p:cNvSpPr/>
          <p:nvPr/>
        </p:nvSpPr>
        <p:spPr>
          <a:xfrm>
            <a:off x="6737585" y="3488072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/>
          <p:cNvSpPr/>
          <p:nvPr/>
        </p:nvSpPr>
        <p:spPr>
          <a:xfrm>
            <a:off x="7285775" y="4594896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Ellipse 126"/>
          <p:cNvSpPr/>
          <p:nvPr/>
        </p:nvSpPr>
        <p:spPr>
          <a:xfrm>
            <a:off x="5653768" y="5107238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Ellipse 127"/>
          <p:cNvSpPr/>
          <p:nvPr/>
        </p:nvSpPr>
        <p:spPr>
          <a:xfrm>
            <a:off x="7854467" y="2917793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Ellipse 128"/>
          <p:cNvSpPr/>
          <p:nvPr/>
        </p:nvSpPr>
        <p:spPr>
          <a:xfrm>
            <a:off x="6199814" y="4011231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Ellipse 129"/>
          <p:cNvSpPr/>
          <p:nvPr/>
        </p:nvSpPr>
        <p:spPr>
          <a:xfrm>
            <a:off x="6737585" y="4016554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Ellipse 130"/>
          <p:cNvSpPr/>
          <p:nvPr/>
        </p:nvSpPr>
        <p:spPr>
          <a:xfrm>
            <a:off x="6242187" y="2420023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Ellipse 131"/>
          <p:cNvSpPr/>
          <p:nvPr/>
        </p:nvSpPr>
        <p:spPr>
          <a:xfrm>
            <a:off x="7842225" y="5120249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Ellipse 132"/>
          <p:cNvSpPr/>
          <p:nvPr/>
        </p:nvSpPr>
        <p:spPr>
          <a:xfrm>
            <a:off x="5688929" y="3503578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Nuage 133"/>
          <p:cNvSpPr/>
          <p:nvPr/>
        </p:nvSpPr>
        <p:spPr>
          <a:xfrm>
            <a:off x="1241541" y="1634329"/>
            <a:ext cx="180000" cy="180000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ZoneTexte 134"/>
          <p:cNvSpPr txBox="1"/>
          <p:nvPr/>
        </p:nvSpPr>
        <p:spPr>
          <a:xfrm>
            <a:off x="1598315" y="1593123"/>
            <a:ext cx="2686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>
                <a:solidFill>
                  <a:srgbClr val="18496A"/>
                </a:solidFill>
                <a:latin typeface="Trebuchet MS" panose="020B0603020202020204" pitchFamily="34" charset="0"/>
              </a:rPr>
              <a:t>Arbres </a:t>
            </a:r>
            <a:r>
              <a:rPr lang="fr-BE" sz="1200" dirty="0" err="1" smtClean="0">
                <a:solidFill>
                  <a:srgbClr val="18496A"/>
                </a:solidFill>
                <a:latin typeface="Trebuchet MS" panose="020B0603020202020204" pitchFamily="34" charset="0"/>
              </a:rPr>
              <a:t>fertilitaires</a:t>
            </a:r>
            <a:endParaRPr lang="fr-BE" sz="1200" dirty="0" smtClean="0">
              <a:solidFill>
                <a:srgbClr val="18496A"/>
              </a:solidFill>
              <a:latin typeface="Trebuchet MS" panose="020B0603020202020204" pitchFamily="34" charset="0"/>
            </a:endParaRPr>
          </a:p>
          <a:p>
            <a:r>
              <a:rPr lang="fr-BE" sz="1200" dirty="0" smtClean="0">
                <a:solidFill>
                  <a:srgbClr val="18496A"/>
                </a:solidFill>
                <a:latin typeface="Trebuchet MS" panose="020B0603020202020204" pitchFamily="34" charset="0"/>
              </a:rPr>
              <a:t>(</a:t>
            </a:r>
            <a:r>
              <a:rPr lang="fr-BE" sz="1200" i="1" dirty="0" err="1" smtClean="0">
                <a:solidFill>
                  <a:srgbClr val="18496A"/>
                </a:solidFill>
                <a:latin typeface="Trebuchet MS" panose="020B0603020202020204" pitchFamily="34" charset="0"/>
              </a:rPr>
              <a:t>Albizia</a:t>
            </a:r>
            <a:r>
              <a:rPr lang="fr-BE" sz="1200" i="1" dirty="0" smtClean="0">
                <a:solidFill>
                  <a:srgbClr val="18496A"/>
                </a:solidFill>
                <a:latin typeface="Trebuchet MS" panose="020B0603020202020204" pitchFamily="34" charset="0"/>
              </a:rPr>
              <a:t> </a:t>
            </a:r>
            <a:r>
              <a:rPr lang="fr-BE" sz="1200" i="1" dirty="0" err="1" smtClean="0">
                <a:solidFill>
                  <a:srgbClr val="18496A"/>
                </a:solidFill>
                <a:latin typeface="Trebuchet MS" panose="020B0603020202020204" pitchFamily="34" charset="0"/>
              </a:rPr>
              <a:t>lebbeck</a:t>
            </a:r>
            <a:r>
              <a:rPr lang="fr-BE" sz="1200" dirty="0" smtClean="0">
                <a:solidFill>
                  <a:srgbClr val="18496A"/>
                </a:solidFill>
                <a:latin typeface="Trebuchet MS" panose="020B0603020202020204" pitchFamily="34" charset="0"/>
              </a:rPr>
              <a:t>, </a:t>
            </a:r>
            <a:r>
              <a:rPr lang="fr-BE" sz="1200" i="1" dirty="0" err="1" smtClean="0">
                <a:solidFill>
                  <a:srgbClr val="18496A"/>
                </a:solidFill>
                <a:latin typeface="Trebuchet MS" panose="020B0603020202020204" pitchFamily="34" charset="0"/>
              </a:rPr>
              <a:t>Leucaena</a:t>
            </a:r>
            <a:r>
              <a:rPr lang="fr-BE" sz="1200" i="1" dirty="0" smtClean="0">
                <a:solidFill>
                  <a:srgbClr val="18496A"/>
                </a:solidFill>
                <a:latin typeface="Trebuchet MS" panose="020B0603020202020204" pitchFamily="34" charset="0"/>
              </a:rPr>
              <a:t> </a:t>
            </a:r>
            <a:r>
              <a:rPr lang="fr-BE" sz="1200" i="1" dirty="0" err="1" smtClean="0">
                <a:solidFill>
                  <a:srgbClr val="18496A"/>
                </a:solidFill>
                <a:latin typeface="Trebuchet MS" panose="020B0603020202020204" pitchFamily="34" charset="0"/>
              </a:rPr>
              <a:t>leucocephala</a:t>
            </a:r>
            <a:r>
              <a:rPr lang="fr-BE" sz="1200" dirty="0" smtClean="0">
                <a:solidFill>
                  <a:srgbClr val="18496A"/>
                </a:solidFill>
                <a:latin typeface="Trebuchet MS" panose="020B0603020202020204" pitchFamily="34" charset="0"/>
              </a:rPr>
              <a:t>, </a:t>
            </a:r>
            <a:r>
              <a:rPr lang="fr-BE" sz="1200" i="1" dirty="0" err="1" smtClean="0">
                <a:solidFill>
                  <a:srgbClr val="18496A"/>
                </a:solidFill>
                <a:latin typeface="Trebuchet MS" panose="020B0603020202020204" pitchFamily="34" charset="0"/>
              </a:rPr>
              <a:t>Samanea</a:t>
            </a:r>
            <a:r>
              <a:rPr lang="fr-BE" sz="1200" i="1" dirty="0" smtClean="0">
                <a:solidFill>
                  <a:srgbClr val="18496A"/>
                </a:solidFill>
                <a:latin typeface="Trebuchet MS" panose="020B0603020202020204" pitchFamily="34" charset="0"/>
              </a:rPr>
              <a:t> </a:t>
            </a:r>
            <a:r>
              <a:rPr lang="fr-BE" sz="1200" i="1" dirty="0" err="1" smtClean="0">
                <a:solidFill>
                  <a:srgbClr val="18496A"/>
                </a:solidFill>
                <a:latin typeface="Trebuchet MS" panose="020B0603020202020204" pitchFamily="34" charset="0"/>
              </a:rPr>
              <a:t>saman</a:t>
            </a:r>
            <a:r>
              <a:rPr lang="fr-BE" sz="1200" dirty="0" smtClean="0">
                <a:solidFill>
                  <a:srgbClr val="18496A"/>
                </a:solidFill>
                <a:latin typeface="Trebuchet MS" panose="020B0603020202020204" pitchFamily="34" charset="0"/>
              </a:rPr>
              <a:t>)</a:t>
            </a:r>
          </a:p>
          <a:p>
            <a:r>
              <a:rPr lang="fr-BE" sz="1200" dirty="0" smtClean="0">
                <a:solidFill>
                  <a:srgbClr val="18496A"/>
                </a:solidFill>
                <a:latin typeface="Trebuchet MS" panose="020B0603020202020204" pitchFamily="34" charset="0"/>
              </a:rPr>
              <a:t>D = 10 m</a:t>
            </a:r>
            <a:endParaRPr lang="fr-FR" sz="1200" dirty="0">
              <a:solidFill>
                <a:srgbClr val="18496A"/>
              </a:solidFill>
              <a:latin typeface="Trebuchet MS" panose="020B0603020202020204" pitchFamily="34" charset="0"/>
            </a:endParaRPr>
          </a:p>
        </p:txBody>
      </p:sp>
      <p:sp>
        <p:nvSpPr>
          <p:cNvPr id="136" name="Ellipse 135"/>
          <p:cNvSpPr/>
          <p:nvPr/>
        </p:nvSpPr>
        <p:spPr>
          <a:xfrm>
            <a:off x="1243074" y="2536313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ZoneTexte 136"/>
          <p:cNvSpPr txBox="1"/>
          <p:nvPr/>
        </p:nvSpPr>
        <p:spPr>
          <a:xfrm>
            <a:off x="1555302" y="2460854"/>
            <a:ext cx="2714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>
                <a:solidFill>
                  <a:srgbClr val="18496A"/>
                </a:solidFill>
                <a:latin typeface="Trebuchet MS" panose="020B0603020202020204" pitchFamily="34" charset="0"/>
              </a:rPr>
              <a:t>Arbres fruitiers</a:t>
            </a:r>
          </a:p>
          <a:p>
            <a:r>
              <a:rPr lang="fr-BE" sz="1200" dirty="0" smtClean="0">
                <a:solidFill>
                  <a:srgbClr val="18496A"/>
                </a:solidFill>
                <a:latin typeface="Trebuchet MS" panose="020B0603020202020204" pitchFamily="34" charset="0"/>
              </a:rPr>
              <a:t>(</a:t>
            </a:r>
            <a:r>
              <a:rPr lang="fr-BE" sz="1200" dirty="0" err="1" smtClean="0">
                <a:solidFill>
                  <a:srgbClr val="18496A"/>
                </a:solidFill>
                <a:latin typeface="Trebuchet MS" panose="020B0603020202020204" pitchFamily="34" charset="0"/>
              </a:rPr>
              <a:t>Nebeday</a:t>
            </a:r>
            <a:r>
              <a:rPr lang="fr-BE" sz="1200" dirty="0" smtClean="0">
                <a:solidFill>
                  <a:srgbClr val="18496A"/>
                </a:solidFill>
                <a:latin typeface="Trebuchet MS" panose="020B0603020202020204" pitchFamily="34" charset="0"/>
              </a:rPr>
              <a:t>, Bananier, Anacardier)</a:t>
            </a:r>
            <a:endParaRPr lang="fr-FR" sz="1200" dirty="0">
              <a:solidFill>
                <a:srgbClr val="18496A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41" name="Groupe 140"/>
          <p:cNvGrpSpPr/>
          <p:nvPr/>
        </p:nvGrpSpPr>
        <p:grpSpPr>
          <a:xfrm>
            <a:off x="1151541" y="3034950"/>
            <a:ext cx="360000" cy="360000"/>
            <a:chOff x="718503" y="2431295"/>
            <a:chExt cx="360000" cy="360000"/>
          </a:xfrm>
        </p:grpSpPr>
        <p:sp>
          <p:nvSpPr>
            <p:cNvPr id="138" name="Rectangle 137"/>
            <p:cNvSpPr/>
            <p:nvPr/>
          </p:nvSpPr>
          <p:spPr>
            <a:xfrm>
              <a:off x="718503" y="2431295"/>
              <a:ext cx="360000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781957" y="2516491"/>
              <a:ext cx="216000" cy="216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2" name="ZoneTexte 141"/>
          <p:cNvSpPr txBox="1"/>
          <p:nvPr/>
        </p:nvSpPr>
        <p:spPr>
          <a:xfrm>
            <a:off x="1598316" y="3068014"/>
            <a:ext cx="1598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18496A"/>
                </a:solidFill>
                <a:latin typeface="Trebuchet MS" panose="020B0603020202020204" pitchFamily="34" charset="0"/>
              </a:rPr>
              <a:t>Parcelle (1 ha)</a:t>
            </a:r>
            <a:endParaRPr lang="fr-FR" sz="1200" dirty="0">
              <a:solidFill>
                <a:srgbClr val="18496A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44" name="Connecteur droit 143"/>
          <p:cNvCxnSpPr/>
          <p:nvPr/>
        </p:nvCxnSpPr>
        <p:spPr>
          <a:xfrm flipV="1">
            <a:off x="1151541" y="3603768"/>
            <a:ext cx="360000" cy="854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ZoneTexte 145"/>
          <p:cNvSpPr txBox="1"/>
          <p:nvPr/>
        </p:nvSpPr>
        <p:spPr>
          <a:xfrm>
            <a:off x="1587911" y="3468263"/>
            <a:ext cx="267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18496A"/>
                </a:solidFill>
                <a:latin typeface="Trebuchet MS" panose="020B0603020202020204" pitchFamily="34" charset="0"/>
              </a:rPr>
              <a:t>Brise</a:t>
            </a:r>
            <a:r>
              <a:rPr lang="fr-BE" sz="1200" dirty="0" smtClean="0">
                <a:solidFill>
                  <a:srgbClr val="18496A"/>
                </a:solidFill>
                <a:latin typeface="Trebuchet MS" panose="020B0603020202020204" pitchFamily="34" charset="0"/>
              </a:rPr>
              <a:t>-vent</a:t>
            </a:r>
          </a:p>
          <a:p>
            <a:r>
              <a:rPr lang="fr-BE" sz="1200" dirty="0" smtClean="0">
                <a:solidFill>
                  <a:srgbClr val="18496A"/>
                </a:solidFill>
                <a:latin typeface="Trebuchet MS" panose="020B0603020202020204" pitchFamily="34" charset="0"/>
              </a:rPr>
              <a:t>(</a:t>
            </a:r>
            <a:r>
              <a:rPr lang="fr-BE" sz="1200" i="1" dirty="0" err="1" smtClean="0">
                <a:solidFill>
                  <a:srgbClr val="18496A"/>
                </a:solidFill>
                <a:latin typeface="Trebuchet MS" panose="020B0603020202020204" pitchFamily="34" charset="0"/>
              </a:rPr>
              <a:t>Leucaena</a:t>
            </a:r>
            <a:r>
              <a:rPr lang="fr-BE" sz="1200" i="1" dirty="0" smtClean="0">
                <a:solidFill>
                  <a:srgbClr val="18496A"/>
                </a:solidFill>
                <a:latin typeface="Trebuchet MS" panose="020B0603020202020204" pitchFamily="34" charset="0"/>
              </a:rPr>
              <a:t> </a:t>
            </a:r>
            <a:r>
              <a:rPr lang="fr-BE" sz="1200" i="1" dirty="0" err="1" smtClean="0">
                <a:solidFill>
                  <a:srgbClr val="18496A"/>
                </a:solidFill>
                <a:latin typeface="Trebuchet MS" panose="020B0603020202020204" pitchFamily="34" charset="0"/>
              </a:rPr>
              <a:t>leucocephala</a:t>
            </a:r>
            <a:r>
              <a:rPr lang="fr-BE" sz="1200" dirty="0" smtClean="0">
                <a:solidFill>
                  <a:srgbClr val="18496A"/>
                </a:solidFill>
                <a:latin typeface="Trebuchet MS" panose="020B0603020202020204" pitchFamily="34" charset="0"/>
              </a:rPr>
              <a:t>, </a:t>
            </a:r>
            <a:r>
              <a:rPr lang="fr-BE" sz="1200" i="1" dirty="0" err="1" smtClean="0">
                <a:solidFill>
                  <a:srgbClr val="18496A"/>
                </a:solidFill>
                <a:latin typeface="Trebuchet MS" panose="020B0603020202020204" pitchFamily="34" charset="0"/>
              </a:rPr>
              <a:t>Moringa</a:t>
            </a:r>
            <a:r>
              <a:rPr lang="fr-BE" sz="1200" i="1" dirty="0" smtClean="0">
                <a:solidFill>
                  <a:srgbClr val="18496A"/>
                </a:solidFill>
                <a:latin typeface="Trebuchet MS" panose="020B0603020202020204" pitchFamily="34" charset="0"/>
              </a:rPr>
              <a:t> </a:t>
            </a:r>
            <a:r>
              <a:rPr lang="fr-BE" sz="1200" i="1" dirty="0" err="1" smtClean="0">
                <a:solidFill>
                  <a:srgbClr val="18496A"/>
                </a:solidFill>
                <a:latin typeface="Trebuchet MS" panose="020B0603020202020204" pitchFamily="34" charset="0"/>
              </a:rPr>
              <a:t>Oleifera</a:t>
            </a:r>
            <a:r>
              <a:rPr lang="fr-BE" sz="1200" dirty="0" smtClean="0">
                <a:solidFill>
                  <a:srgbClr val="18496A"/>
                </a:solidFill>
                <a:latin typeface="Trebuchet MS" panose="020B0603020202020204" pitchFamily="34" charset="0"/>
              </a:rPr>
              <a:t>, </a:t>
            </a:r>
            <a:r>
              <a:rPr lang="fr-BE" sz="1200" i="1" dirty="0" err="1" smtClean="0">
                <a:solidFill>
                  <a:srgbClr val="18496A"/>
                </a:solidFill>
                <a:latin typeface="Trebuchet MS" panose="020B0603020202020204" pitchFamily="34" charset="0"/>
              </a:rPr>
              <a:t>Anacardium</a:t>
            </a:r>
            <a:r>
              <a:rPr lang="fr-BE" sz="1200" i="1" dirty="0" smtClean="0">
                <a:solidFill>
                  <a:srgbClr val="18496A"/>
                </a:solidFill>
                <a:latin typeface="Trebuchet MS" panose="020B0603020202020204" pitchFamily="34" charset="0"/>
              </a:rPr>
              <a:t> occidentale)</a:t>
            </a:r>
            <a:endParaRPr lang="fr-FR" sz="1200" i="1" dirty="0">
              <a:solidFill>
                <a:srgbClr val="18496A"/>
              </a:solidFill>
              <a:latin typeface="Trebuchet MS" panose="020B0603020202020204" pitchFamily="34" charset="0"/>
            </a:endParaRPr>
          </a:p>
          <a:p>
            <a:r>
              <a:rPr lang="fr-BE" sz="1200" i="1" dirty="0" smtClean="0">
                <a:solidFill>
                  <a:srgbClr val="18496A"/>
                </a:solidFill>
                <a:latin typeface="Trebuchet MS" panose="020B0603020202020204" pitchFamily="34" charset="0"/>
              </a:rPr>
              <a:t>D = 5 m</a:t>
            </a:r>
            <a:endParaRPr lang="fr-FR" sz="1200" i="1" dirty="0">
              <a:solidFill>
                <a:srgbClr val="18496A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47" name="Connecteur droit 146"/>
          <p:cNvCxnSpPr/>
          <p:nvPr/>
        </p:nvCxnSpPr>
        <p:spPr>
          <a:xfrm flipV="1">
            <a:off x="1160087" y="4460664"/>
            <a:ext cx="360000" cy="854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ZoneTexte 147"/>
          <p:cNvSpPr txBox="1"/>
          <p:nvPr/>
        </p:nvSpPr>
        <p:spPr>
          <a:xfrm>
            <a:off x="1579364" y="4322640"/>
            <a:ext cx="2705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>
                <a:solidFill>
                  <a:srgbClr val="18496A"/>
                </a:solidFill>
                <a:latin typeface="Trebuchet MS" panose="020B0603020202020204" pitchFamily="34" charset="0"/>
              </a:rPr>
              <a:t>Haie vive</a:t>
            </a:r>
          </a:p>
          <a:p>
            <a:r>
              <a:rPr lang="fr-BE" sz="1200" dirty="0" smtClean="0">
                <a:solidFill>
                  <a:srgbClr val="18496A"/>
                </a:solidFill>
                <a:latin typeface="Trebuchet MS" panose="020B0603020202020204" pitchFamily="34" charset="0"/>
              </a:rPr>
              <a:t>(</a:t>
            </a:r>
            <a:r>
              <a:rPr lang="fr-BE" sz="1200" i="1" dirty="0" smtClean="0">
                <a:solidFill>
                  <a:srgbClr val="18496A"/>
                </a:solidFill>
                <a:latin typeface="Trebuchet MS" panose="020B0603020202020204" pitchFamily="34" charset="0"/>
              </a:rPr>
              <a:t>Acacia </a:t>
            </a:r>
            <a:r>
              <a:rPr lang="fr-BE" sz="1200" i="1" dirty="0" err="1">
                <a:solidFill>
                  <a:srgbClr val="18496A"/>
                </a:solidFill>
                <a:latin typeface="Trebuchet MS" panose="020B0603020202020204" pitchFamily="34" charset="0"/>
              </a:rPr>
              <a:t>m</a:t>
            </a:r>
            <a:r>
              <a:rPr lang="fr-BE" sz="1200" i="1" dirty="0" err="1" smtClean="0">
                <a:solidFill>
                  <a:srgbClr val="18496A"/>
                </a:solidFill>
                <a:latin typeface="Trebuchet MS" panose="020B0603020202020204" pitchFamily="34" charset="0"/>
              </a:rPr>
              <a:t>ellifera</a:t>
            </a:r>
            <a:r>
              <a:rPr lang="fr-BE" sz="1200" dirty="0" smtClean="0">
                <a:solidFill>
                  <a:srgbClr val="18496A"/>
                </a:solidFill>
                <a:latin typeface="Trebuchet MS" panose="020B0603020202020204" pitchFamily="34" charset="0"/>
              </a:rPr>
              <a:t>, </a:t>
            </a:r>
            <a:r>
              <a:rPr lang="fr-BE" sz="1200" i="1" dirty="0" smtClean="0">
                <a:solidFill>
                  <a:srgbClr val="18496A"/>
                </a:solidFill>
                <a:latin typeface="Trebuchet MS" panose="020B0603020202020204" pitchFamily="34" charset="0"/>
              </a:rPr>
              <a:t>Acacia </a:t>
            </a:r>
            <a:r>
              <a:rPr lang="fr-BE" sz="1200" i="1" dirty="0" err="1" smtClean="0">
                <a:solidFill>
                  <a:srgbClr val="18496A"/>
                </a:solidFill>
                <a:latin typeface="Trebuchet MS" panose="020B0603020202020204" pitchFamily="34" charset="0"/>
              </a:rPr>
              <a:t>Senegal</a:t>
            </a:r>
            <a:r>
              <a:rPr lang="fr-BE" sz="1200" dirty="0" smtClean="0">
                <a:solidFill>
                  <a:srgbClr val="18496A"/>
                </a:solidFill>
                <a:latin typeface="Trebuchet MS" panose="020B0603020202020204" pitchFamily="34" charset="0"/>
              </a:rPr>
              <a:t>)</a:t>
            </a:r>
          </a:p>
          <a:p>
            <a:r>
              <a:rPr lang="fr-BE" sz="1200" dirty="0" smtClean="0">
                <a:solidFill>
                  <a:srgbClr val="18496A"/>
                </a:solidFill>
                <a:latin typeface="Trebuchet MS" panose="020B0603020202020204" pitchFamily="34" charset="0"/>
              </a:rPr>
              <a:t>D = 1 m</a:t>
            </a:r>
            <a:endParaRPr lang="fr-FR" sz="1200" dirty="0">
              <a:solidFill>
                <a:srgbClr val="18496A"/>
              </a:solidFill>
              <a:latin typeface="Trebuchet MS" panose="020B0603020202020204" pitchFamily="34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1214995" y="5182236"/>
            <a:ext cx="216000" cy="21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ZoneTexte 151"/>
          <p:cNvSpPr txBox="1"/>
          <p:nvPr/>
        </p:nvSpPr>
        <p:spPr>
          <a:xfrm>
            <a:off x="1572864" y="5151736"/>
            <a:ext cx="1598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>
                <a:solidFill>
                  <a:srgbClr val="18496A"/>
                </a:solidFill>
                <a:latin typeface="Trebuchet MS" panose="020B0603020202020204" pitchFamily="34" charset="0"/>
              </a:rPr>
              <a:t>Pare feu (5 m)</a:t>
            </a:r>
            <a:endParaRPr lang="fr-FR" sz="1200" dirty="0">
              <a:solidFill>
                <a:srgbClr val="18496A"/>
              </a:solidFill>
              <a:latin typeface="Trebuchet MS" panose="020B0603020202020204" pitchFamily="34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4451584" y="1492183"/>
            <a:ext cx="4706403" cy="4667784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4" name="Connecteur droit 153"/>
          <p:cNvCxnSpPr/>
          <p:nvPr/>
        </p:nvCxnSpPr>
        <p:spPr>
          <a:xfrm flipV="1">
            <a:off x="1151541" y="5632690"/>
            <a:ext cx="360000" cy="8545"/>
          </a:xfrm>
          <a:prstGeom prst="line">
            <a:avLst/>
          </a:prstGeom>
          <a:ln w="6350">
            <a:solidFill>
              <a:schemeClr val="accent6">
                <a:lumMod val="50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ZoneTexte 154"/>
          <p:cNvSpPr txBox="1"/>
          <p:nvPr/>
        </p:nvSpPr>
        <p:spPr>
          <a:xfrm>
            <a:off x="1544075" y="5490288"/>
            <a:ext cx="1598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>
                <a:solidFill>
                  <a:srgbClr val="18496A"/>
                </a:solidFill>
                <a:latin typeface="Trebuchet MS" panose="020B0603020202020204" pitchFamily="34" charset="0"/>
              </a:rPr>
              <a:t>Clôture (bois, fer)</a:t>
            </a:r>
            <a:endParaRPr lang="fr-FR" sz="1200" dirty="0">
              <a:solidFill>
                <a:srgbClr val="18496A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57" name="Connecteur droit avec flèche 156"/>
          <p:cNvCxnSpPr>
            <a:stCxn id="84" idx="0"/>
            <a:endCxn id="93" idx="2"/>
          </p:cNvCxnSpPr>
          <p:nvPr/>
        </p:nvCxnSpPr>
        <p:spPr>
          <a:xfrm>
            <a:off x="7701900" y="2461242"/>
            <a:ext cx="359392" cy="7458"/>
          </a:xfrm>
          <a:prstGeom prst="straightConnector1">
            <a:avLst/>
          </a:prstGeom>
          <a:ln w="6350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ZoneTexte 157"/>
          <p:cNvSpPr txBox="1"/>
          <p:nvPr/>
        </p:nvSpPr>
        <p:spPr>
          <a:xfrm>
            <a:off x="7610453" y="2259186"/>
            <a:ext cx="538646" cy="21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800" b="1" dirty="0" smtClean="0">
                <a:solidFill>
                  <a:srgbClr val="18496A"/>
                </a:solidFill>
              </a:rPr>
              <a:t>10 m</a:t>
            </a:r>
            <a:endParaRPr lang="fr-FR" sz="800" b="1" dirty="0">
              <a:solidFill>
                <a:srgbClr val="18496A"/>
              </a:solidFill>
            </a:endParaRPr>
          </a:p>
        </p:txBody>
      </p:sp>
      <p:cxnSp>
        <p:nvCxnSpPr>
          <p:cNvPr id="159" name="Connecteur droit avec flèche 158"/>
          <p:cNvCxnSpPr>
            <a:stCxn id="93" idx="1"/>
            <a:endCxn id="99" idx="3"/>
          </p:cNvCxnSpPr>
          <p:nvPr/>
        </p:nvCxnSpPr>
        <p:spPr>
          <a:xfrm>
            <a:off x="8150734" y="2558508"/>
            <a:ext cx="0" cy="346588"/>
          </a:xfrm>
          <a:prstGeom prst="straightConnector1">
            <a:avLst/>
          </a:prstGeom>
          <a:ln w="6350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ZoneTexte 162"/>
          <p:cNvSpPr txBox="1"/>
          <p:nvPr/>
        </p:nvSpPr>
        <p:spPr>
          <a:xfrm>
            <a:off x="8093447" y="2560721"/>
            <a:ext cx="307777" cy="32107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BE" sz="800" b="1" dirty="0" smtClean="0">
                <a:solidFill>
                  <a:srgbClr val="18496A"/>
                </a:solidFill>
              </a:rPr>
              <a:t>10 m</a:t>
            </a:r>
            <a:endParaRPr lang="fr-FR" sz="800" b="1" dirty="0">
              <a:solidFill>
                <a:srgbClr val="18496A"/>
              </a:solidFill>
            </a:endParaRPr>
          </a:p>
        </p:txBody>
      </p:sp>
      <p:cxnSp>
        <p:nvCxnSpPr>
          <p:cNvPr id="166" name="Connecteur en arc 165"/>
          <p:cNvCxnSpPr/>
          <p:nvPr/>
        </p:nvCxnSpPr>
        <p:spPr>
          <a:xfrm rot="10800000" flipV="1">
            <a:off x="7854468" y="2830058"/>
            <a:ext cx="1876089" cy="452993"/>
          </a:xfrm>
          <a:prstGeom prst="curvedConnector3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ZoneTexte 168"/>
          <p:cNvSpPr txBox="1"/>
          <p:nvPr/>
        </p:nvSpPr>
        <p:spPr>
          <a:xfrm>
            <a:off x="9705585" y="2389151"/>
            <a:ext cx="1598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Maraîchage et grandes cultures (sorgho, arachide, maïs, mil)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1169726" y="1313616"/>
            <a:ext cx="2249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>
                <a:solidFill>
                  <a:srgbClr val="18496A"/>
                </a:solidFill>
                <a:latin typeface="Trebuchet MS" panose="020B0603020202020204" pitchFamily="34" charset="0"/>
              </a:rPr>
              <a:t>D = distance entre les arbres</a:t>
            </a:r>
            <a:endParaRPr lang="fr-FR" sz="1200" dirty="0">
              <a:solidFill>
                <a:srgbClr val="18496A"/>
              </a:solidFill>
              <a:latin typeface="Trebuchet MS" panose="020B0603020202020204" pitchFamily="34" charset="0"/>
            </a:endParaRPr>
          </a:p>
        </p:txBody>
      </p:sp>
      <p:sp>
        <p:nvSpPr>
          <p:cNvPr id="79" name="Ellipse 78"/>
          <p:cNvSpPr/>
          <p:nvPr/>
        </p:nvSpPr>
        <p:spPr>
          <a:xfrm>
            <a:off x="6146377" y="3097124"/>
            <a:ext cx="270000" cy="27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/>
          <p:cNvSpPr/>
          <p:nvPr/>
        </p:nvSpPr>
        <p:spPr>
          <a:xfrm>
            <a:off x="1196541" y="5941594"/>
            <a:ext cx="270000" cy="27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ZoneTexte 81"/>
          <p:cNvSpPr txBox="1"/>
          <p:nvPr/>
        </p:nvSpPr>
        <p:spPr>
          <a:xfrm>
            <a:off x="1558495" y="5941594"/>
            <a:ext cx="1598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>
                <a:solidFill>
                  <a:srgbClr val="18496A"/>
                </a:solidFill>
                <a:latin typeface="Trebuchet MS" panose="020B0603020202020204" pitchFamily="34" charset="0"/>
              </a:rPr>
              <a:t>Puits</a:t>
            </a:r>
            <a:endParaRPr lang="fr-FR" sz="1200" dirty="0">
              <a:solidFill>
                <a:srgbClr val="18496A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4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65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75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7750"/>
                            </p:stCondLst>
                            <p:childTnLst>
                              <p:par>
                                <p:cTn id="2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825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8750"/>
                            </p:stCondLst>
                            <p:childTnLst>
                              <p:par>
                                <p:cTn id="2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00"/>
                            </p:stCondLst>
                            <p:childTnLst>
                              <p:par>
                                <p:cTn id="2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500"/>
                            </p:stCondLst>
                            <p:childTnLst>
                              <p:par>
                                <p:cTn id="2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000"/>
                            </p:stCondLst>
                            <p:childTnLst>
                              <p:par>
                                <p:cTn id="2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500"/>
                            </p:stCondLst>
                            <p:childTnLst>
                              <p:par>
                                <p:cTn id="2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3000"/>
                            </p:stCondLst>
                            <p:childTnLst>
                              <p:par>
                                <p:cTn id="2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4000"/>
                            </p:stCondLst>
                            <p:childTnLst>
                              <p:par>
                                <p:cTn id="2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500"/>
                            </p:stCondLst>
                            <p:childTnLst>
                              <p:par>
                                <p:cTn id="2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4" grpId="0" animBg="1"/>
      <p:bldP spid="8" grpId="0" animBg="1"/>
      <p:bldP spid="7" grpId="0" animBg="1"/>
      <p:bldP spid="21" grpId="0" animBg="1"/>
      <p:bldP spid="39" grpId="0" animBg="1"/>
      <p:bldP spid="57" grpId="0" animBg="1"/>
      <p:bldP spid="75" grpId="0" animBg="1"/>
      <p:bldP spid="84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/>
      <p:bldP spid="136" grpId="0" animBg="1"/>
      <p:bldP spid="137" grpId="0"/>
      <p:bldP spid="142" grpId="0"/>
      <p:bldP spid="146" grpId="0"/>
      <p:bldP spid="148" grpId="0"/>
      <p:bldP spid="151" grpId="0" animBg="1"/>
      <p:bldP spid="152" grpId="0"/>
      <p:bldP spid="153" grpId="0" animBg="1"/>
      <p:bldP spid="155" grpId="0"/>
      <p:bldP spid="158" grpId="0"/>
      <p:bldP spid="163" grpId="0"/>
      <p:bldP spid="169" grpId="0"/>
      <p:bldP spid="77" grpId="0"/>
      <p:bldP spid="79" grpId="0" animBg="1"/>
      <p:bldP spid="81" grpId="0" animBg="1"/>
      <p:bldP spid="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90102" y="348035"/>
            <a:ext cx="8211796" cy="1121842"/>
          </a:xfrm>
          <a:noFill/>
          <a:ln w="38100">
            <a:solidFill>
              <a:srgbClr val="18496A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BE" dirty="0" smtClean="0">
                <a:solidFill>
                  <a:srgbClr val="18496A"/>
                </a:solidFill>
                <a:latin typeface="Trebuchet MS" panose="020B0603020202020204" pitchFamily="34" charset="0"/>
              </a:rPr>
              <a:t>Difficultés identifiées et réponses apportées</a:t>
            </a:r>
            <a:endParaRPr lang="fr-FR" dirty="0">
              <a:solidFill>
                <a:srgbClr val="18496A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4869679" y="1692069"/>
            <a:ext cx="2452642" cy="494114"/>
            <a:chOff x="5127476" y="1692068"/>
            <a:chExt cx="2452642" cy="494114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5127476" y="1692068"/>
              <a:ext cx="2452642" cy="494114"/>
            </a:xfrm>
            <a:prstGeom prst="roundRect">
              <a:avLst/>
            </a:prstGeom>
            <a:solidFill>
              <a:srgbClr val="8EB042"/>
            </a:solidFill>
            <a:ln>
              <a:solidFill>
                <a:srgbClr val="1849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5204387" y="1751888"/>
              <a:ext cx="22988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Périmètres PER 1</a:t>
              </a:r>
              <a:endParaRPr lang="fr-FR" sz="2000" dirty="0">
                <a:solidFill>
                  <a:srgbClr val="18496A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4869679" y="3553629"/>
            <a:ext cx="2452642" cy="494114"/>
            <a:chOff x="5127476" y="1692068"/>
            <a:chExt cx="2452642" cy="494114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5127476" y="1692068"/>
              <a:ext cx="2452642" cy="494114"/>
            </a:xfrm>
            <a:prstGeom prst="roundRect">
              <a:avLst/>
            </a:prstGeom>
            <a:solidFill>
              <a:srgbClr val="8EB042">
                <a:alpha val="89804"/>
              </a:srgbClr>
            </a:solidFill>
            <a:ln>
              <a:solidFill>
                <a:srgbClr val="1849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5204387" y="1751888"/>
              <a:ext cx="22988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Brise vent</a:t>
              </a:r>
              <a:endParaRPr lang="fr-FR" sz="2000" dirty="0">
                <a:solidFill>
                  <a:srgbClr val="18496A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4817690" y="5415188"/>
            <a:ext cx="2573710" cy="549779"/>
            <a:chOff x="4817690" y="3355649"/>
            <a:chExt cx="2573710" cy="549779"/>
          </a:xfrm>
        </p:grpSpPr>
        <p:sp>
          <p:nvSpPr>
            <p:cNvPr id="13" name="Rectangle à coins arrondis 12"/>
            <p:cNvSpPr/>
            <p:nvPr/>
          </p:nvSpPr>
          <p:spPr>
            <a:xfrm>
              <a:off x="4869678" y="3355649"/>
              <a:ext cx="2452642" cy="549779"/>
            </a:xfrm>
            <a:prstGeom prst="roundRect">
              <a:avLst/>
            </a:prstGeom>
            <a:solidFill>
              <a:srgbClr val="8EB042">
                <a:alpha val="80000"/>
              </a:srgbClr>
            </a:solidFill>
            <a:ln>
              <a:solidFill>
                <a:srgbClr val="1849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817690" y="3432563"/>
              <a:ext cx="25737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Perte Cassia </a:t>
              </a:r>
              <a:r>
                <a:rPr lang="fr-FR" sz="2000" dirty="0" err="1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Siamea</a:t>
              </a:r>
              <a:endParaRPr lang="fr-FR" sz="2000" dirty="0">
                <a:solidFill>
                  <a:srgbClr val="18496A"/>
                </a:solidFill>
                <a:latin typeface="Trebuchet MS" panose="020B0603020202020204" pitchFamily="34" charset="0"/>
              </a:endParaRPr>
            </a:p>
          </p:txBody>
        </p:sp>
      </p:grpSp>
      <p:cxnSp>
        <p:nvCxnSpPr>
          <p:cNvPr id="23" name="Connecteur droit 22"/>
          <p:cNvCxnSpPr>
            <a:stCxn id="5" idx="2"/>
            <a:endCxn id="10" idx="0"/>
          </p:cNvCxnSpPr>
          <p:nvPr/>
        </p:nvCxnSpPr>
        <p:spPr>
          <a:xfrm>
            <a:off x="6096000" y="2186183"/>
            <a:ext cx="0" cy="1367446"/>
          </a:xfrm>
          <a:prstGeom prst="line">
            <a:avLst/>
          </a:prstGeom>
          <a:ln w="38100">
            <a:solidFill>
              <a:srgbClr val="18496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0" idx="2"/>
            <a:endCxn id="13" idx="0"/>
          </p:cNvCxnSpPr>
          <p:nvPr/>
        </p:nvCxnSpPr>
        <p:spPr>
          <a:xfrm flipH="1">
            <a:off x="6095999" y="4047743"/>
            <a:ext cx="1" cy="1367445"/>
          </a:xfrm>
          <a:prstGeom prst="line">
            <a:avLst/>
          </a:prstGeom>
          <a:ln w="38100">
            <a:solidFill>
              <a:srgbClr val="18496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e 26"/>
          <p:cNvGrpSpPr/>
          <p:nvPr/>
        </p:nvGrpSpPr>
        <p:grpSpPr>
          <a:xfrm>
            <a:off x="2867825" y="4852099"/>
            <a:ext cx="1225611" cy="549779"/>
            <a:chOff x="4817690" y="3355649"/>
            <a:chExt cx="2573710" cy="549779"/>
          </a:xfrm>
        </p:grpSpPr>
        <p:sp>
          <p:nvSpPr>
            <p:cNvPr id="28" name="Rectangle à coins arrondis 27"/>
            <p:cNvSpPr/>
            <p:nvPr/>
          </p:nvSpPr>
          <p:spPr>
            <a:xfrm>
              <a:off x="4869678" y="3355649"/>
              <a:ext cx="2452642" cy="549779"/>
            </a:xfrm>
            <a:prstGeom prst="roundRect">
              <a:avLst/>
            </a:prstGeom>
            <a:solidFill>
              <a:srgbClr val="8EB042">
                <a:alpha val="60000"/>
              </a:srgbClr>
            </a:solidFill>
            <a:ln>
              <a:solidFill>
                <a:srgbClr val="1849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4817690" y="3432563"/>
              <a:ext cx="2573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Termites</a:t>
              </a:r>
              <a:endParaRPr lang="fr-FR" dirty="0">
                <a:solidFill>
                  <a:srgbClr val="18496A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822328" y="4852099"/>
            <a:ext cx="1559747" cy="711213"/>
            <a:chOff x="4817690" y="3355649"/>
            <a:chExt cx="2573710" cy="723245"/>
          </a:xfrm>
        </p:grpSpPr>
        <p:sp>
          <p:nvSpPr>
            <p:cNvPr id="31" name="Rectangle à coins arrondis 30"/>
            <p:cNvSpPr/>
            <p:nvPr/>
          </p:nvSpPr>
          <p:spPr>
            <a:xfrm>
              <a:off x="4869678" y="3355649"/>
              <a:ext cx="2452642" cy="549779"/>
            </a:xfrm>
            <a:prstGeom prst="roundRect">
              <a:avLst/>
            </a:prstGeom>
            <a:solidFill>
              <a:srgbClr val="8EB042">
                <a:alpha val="60000"/>
              </a:srgbClr>
            </a:solidFill>
            <a:ln>
              <a:solidFill>
                <a:srgbClr val="1849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4817690" y="3432563"/>
              <a:ext cx="2573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Assèchement</a:t>
              </a:r>
              <a:endParaRPr lang="fr-FR" dirty="0">
                <a:solidFill>
                  <a:srgbClr val="18496A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1602204" y="5401877"/>
            <a:ext cx="3215486" cy="290280"/>
            <a:chOff x="1602204" y="5401877"/>
            <a:chExt cx="3215486" cy="290280"/>
          </a:xfrm>
        </p:grpSpPr>
        <p:cxnSp>
          <p:nvCxnSpPr>
            <p:cNvPr id="34" name="Connecteur en angle 33"/>
            <p:cNvCxnSpPr>
              <a:stCxn id="28" idx="2"/>
              <a:endCxn id="14" idx="1"/>
            </p:cNvCxnSpPr>
            <p:nvPr/>
          </p:nvCxnSpPr>
          <p:spPr>
            <a:xfrm rot="16200000" flipH="1">
              <a:off x="4001986" y="4876452"/>
              <a:ext cx="290279" cy="1341129"/>
            </a:xfrm>
            <a:prstGeom prst="bentConnector2">
              <a:avLst/>
            </a:prstGeom>
            <a:ln w="38100">
              <a:solidFill>
                <a:srgbClr val="18496A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en angle 34"/>
            <p:cNvCxnSpPr>
              <a:endCxn id="14" idx="1"/>
            </p:cNvCxnSpPr>
            <p:nvPr/>
          </p:nvCxnSpPr>
          <p:spPr>
            <a:xfrm>
              <a:off x="1602204" y="5401878"/>
              <a:ext cx="3215486" cy="290279"/>
            </a:xfrm>
            <a:prstGeom prst="bentConnector3">
              <a:avLst>
                <a:gd name="adj1" fmla="val -496"/>
              </a:avLst>
            </a:prstGeom>
            <a:ln w="38100">
              <a:solidFill>
                <a:srgbClr val="18496A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e 44"/>
          <p:cNvGrpSpPr/>
          <p:nvPr/>
        </p:nvGrpSpPr>
        <p:grpSpPr>
          <a:xfrm>
            <a:off x="163927" y="3472926"/>
            <a:ext cx="1559747" cy="540633"/>
            <a:chOff x="4817690" y="3355649"/>
            <a:chExt cx="2573710" cy="549779"/>
          </a:xfrm>
        </p:grpSpPr>
        <p:sp>
          <p:nvSpPr>
            <p:cNvPr id="46" name="Rectangle à coins arrondis 45"/>
            <p:cNvSpPr/>
            <p:nvPr/>
          </p:nvSpPr>
          <p:spPr>
            <a:xfrm>
              <a:off x="4869677" y="3355649"/>
              <a:ext cx="2452642" cy="549779"/>
            </a:xfrm>
            <a:prstGeom prst="roundRect">
              <a:avLst/>
            </a:prstGeom>
            <a:solidFill>
              <a:srgbClr val="8EB042">
                <a:alpha val="40000"/>
              </a:srgbClr>
            </a:solidFill>
            <a:ln>
              <a:solidFill>
                <a:srgbClr val="1849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4817690" y="3432563"/>
              <a:ext cx="2573710" cy="375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Compétition</a:t>
              </a:r>
              <a:endParaRPr lang="fr-FR" dirty="0">
                <a:solidFill>
                  <a:srgbClr val="18496A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1952182" y="3405589"/>
            <a:ext cx="2079206" cy="1156232"/>
            <a:chOff x="4817690" y="3355649"/>
            <a:chExt cx="2573710" cy="947355"/>
          </a:xfrm>
        </p:grpSpPr>
        <p:sp>
          <p:nvSpPr>
            <p:cNvPr id="56" name="Rectangle à coins arrondis 55"/>
            <p:cNvSpPr/>
            <p:nvPr/>
          </p:nvSpPr>
          <p:spPr>
            <a:xfrm>
              <a:off x="4869677" y="3355649"/>
              <a:ext cx="2452642" cy="549779"/>
            </a:xfrm>
            <a:prstGeom prst="roundRect">
              <a:avLst/>
            </a:prstGeom>
            <a:solidFill>
              <a:srgbClr val="8EB042">
                <a:alpha val="40000"/>
              </a:srgbClr>
            </a:solidFill>
            <a:ln>
              <a:solidFill>
                <a:srgbClr val="1849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4817690" y="3364053"/>
              <a:ext cx="2573710" cy="938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Soins sylvicoles inappropriés</a:t>
              </a:r>
              <a:endParaRPr lang="fr-FR" dirty="0">
                <a:solidFill>
                  <a:srgbClr val="18496A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75" name="Groupe 74"/>
          <p:cNvGrpSpPr/>
          <p:nvPr/>
        </p:nvGrpSpPr>
        <p:grpSpPr>
          <a:xfrm>
            <a:off x="938620" y="4013559"/>
            <a:ext cx="2053166" cy="847085"/>
            <a:chOff x="938620" y="4013559"/>
            <a:chExt cx="2053166" cy="847085"/>
          </a:xfrm>
        </p:grpSpPr>
        <p:cxnSp>
          <p:nvCxnSpPr>
            <p:cNvPr id="59" name="Connecteur en angle 58"/>
            <p:cNvCxnSpPr>
              <a:stCxn id="46" idx="2"/>
              <a:endCxn id="31" idx="0"/>
            </p:cNvCxnSpPr>
            <p:nvPr/>
          </p:nvCxnSpPr>
          <p:spPr>
            <a:xfrm rot="16200000" flipH="1">
              <a:off x="848551" y="4103628"/>
              <a:ext cx="838540" cy="658401"/>
            </a:xfrm>
            <a:prstGeom prst="bentConnector3">
              <a:avLst/>
            </a:prstGeom>
            <a:ln w="38100">
              <a:solidFill>
                <a:srgbClr val="18496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en angle 67"/>
            <p:cNvCxnSpPr/>
            <p:nvPr/>
          </p:nvCxnSpPr>
          <p:spPr>
            <a:xfrm rot="10800000" flipV="1">
              <a:off x="1597023" y="4437949"/>
              <a:ext cx="1394763" cy="422695"/>
            </a:xfrm>
            <a:prstGeom prst="bentConnector2">
              <a:avLst/>
            </a:prstGeom>
            <a:ln w="38100">
              <a:solidFill>
                <a:srgbClr val="18496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>
              <a:off x="2984880" y="4076586"/>
              <a:ext cx="0" cy="356242"/>
            </a:xfrm>
            <a:prstGeom prst="line">
              <a:avLst/>
            </a:prstGeom>
            <a:ln w="38100">
              <a:solidFill>
                <a:srgbClr val="1849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e 78"/>
          <p:cNvGrpSpPr/>
          <p:nvPr/>
        </p:nvGrpSpPr>
        <p:grpSpPr>
          <a:xfrm>
            <a:off x="7517135" y="1660999"/>
            <a:ext cx="1558499" cy="923330"/>
            <a:chOff x="4869677" y="3331331"/>
            <a:chExt cx="2452642" cy="574383"/>
          </a:xfrm>
        </p:grpSpPr>
        <p:sp>
          <p:nvSpPr>
            <p:cNvPr id="80" name="Rectangle à coins arrondis 79"/>
            <p:cNvSpPr/>
            <p:nvPr/>
          </p:nvSpPr>
          <p:spPr>
            <a:xfrm>
              <a:off x="4869677" y="3355649"/>
              <a:ext cx="2452642" cy="549779"/>
            </a:xfrm>
            <a:prstGeom prst="roundRect">
              <a:avLst/>
            </a:prstGeom>
            <a:solidFill>
              <a:srgbClr val="8EB042">
                <a:alpha val="20000"/>
              </a:srgbClr>
            </a:solidFill>
            <a:ln>
              <a:solidFill>
                <a:srgbClr val="1849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4908058" y="3331331"/>
              <a:ext cx="2414257" cy="574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Traitements à base de </a:t>
              </a:r>
              <a:r>
                <a:rPr lang="fr-FR" dirty="0" err="1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neem</a:t>
              </a:r>
              <a:endParaRPr lang="fr-FR" dirty="0">
                <a:solidFill>
                  <a:srgbClr val="18496A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82" name="Groupe 81"/>
          <p:cNvGrpSpPr/>
          <p:nvPr/>
        </p:nvGrpSpPr>
        <p:grpSpPr>
          <a:xfrm>
            <a:off x="8407853" y="2684796"/>
            <a:ext cx="1773964" cy="678448"/>
            <a:chOff x="4869677" y="3331331"/>
            <a:chExt cx="2452642" cy="574097"/>
          </a:xfrm>
        </p:grpSpPr>
        <p:sp>
          <p:nvSpPr>
            <p:cNvPr id="83" name="Rectangle à coins arrondis 82"/>
            <p:cNvSpPr/>
            <p:nvPr/>
          </p:nvSpPr>
          <p:spPr>
            <a:xfrm>
              <a:off x="4869677" y="3355649"/>
              <a:ext cx="2452642" cy="549779"/>
            </a:xfrm>
            <a:prstGeom prst="roundRect">
              <a:avLst/>
            </a:prstGeom>
            <a:solidFill>
              <a:srgbClr val="8EB042">
                <a:alpha val="20000"/>
              </a:srgbClr>
            </a:solidFill>
            <a:ln>
              <a:solidFill>
                <a:srgbClr val="1849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/>
            <p:cNvSpPr txBox="1"/>
            <p:nvPr/>
          </p:nvSpPr>
          <p:spPr>
            <a:xfrm>
              <a:off x="4908061" y="3331331"/>
              <a:ext cx="2414258" cy="546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Remplacement Cassia </a:t>
              </a:r>
              <a:r>
                <a:rPr lang="fr-FR" dirty="0" err="1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Siamea</a:t>
              </a:r>
              <a:endParaRPr lang="fr-FR" dirty="0">
                <a:solidFill>
                  <a:srgbClr val="18496A"/>
                </a:solidFill>
                <a:latin typeface="Trebuchet MS" panose="020B0603020202020204" pitchFamily="34" charset="0"/>
              </a:endParaRPr>
            </a:p>
          </p:txBody>
        </p:sp>
      </p:grpSp>
      <p:cxnSp>
        <p:nvCxnSpPr>
          <p:cNvPr id="91" name="Connecteur en angle 90"/>
          <p:cNvCxnSpPr>
            <a:stCxn id="14" idx="3"/>
          </p:cNvCxnSpPr>
          <p:nvPr/>
        </p:nvCxnSpPr>
        <p:spPr>
          <a:xfrm flipV="1">
            <a:off x="7391400" y="2583870"/>
            <a:ext cx="906566" cy="3108287"/>
          </a:xfrm>
          <a:prstGeom prst="bentConnector2">
            <a:avLst/>
          </a:prstGeom>
          <a:ln w="38100">
            <a:solidFill>
              <a:srgbClr val="1849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en angle 93"/>
          <p:cNvCxnSpPr>
            <a:stCxn id="14" idx="3"/>
            <a:endCxn id="83" idx="2"/>
          </p:cNvCxnSpPr>
          <p:nvPr/>
        </p:nvCxnSpPr>
        <p:spPr>
          <a:xfrm flipV="1">
            <a:off x="7391400" y="3363244"/>
            <a:ext cx="1903435" cy="2328913"/>
          </a:xfrm>
          <a:prstGeom prst="bentConnector2">
            <a:avLst/>
          </a:prstGeom>
          <a:ln w="38100">
            <a:solidFill>
              <a:srgbClr val="1849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e 96"/>
          <p:cNvGrpSpPr/>
          <p:nvPr/>
        </p:nvGrpSpPr>
        <p:grpSpPr>
          <a:xfrm>
            <a:off x="9459073" y="3454708"/>
            <a:ext cx="1770101" cy="678448"/>
            <a:chOff x="4869677" y="3331331"/>
            <a:chExt cx="2452642" cy="574097"/>
          </a:xfrm>
        </p:grpSpPr>
        <p:sp>
          <p:nvSpPr>
            <p:cNvPr id="98" name="Rectangle à coins arrondis 97"/>
            <p:cNvSpPr/>
            <p:nvPr/>
          </p:nvSpPr>
          <p:spPr>
            <a:xfrm>
              <a:off x="4869677" y="3355649"/>
              <a:ext cx="2452642" cy="549779"/>
            </a:xfrm>
            <a:prstGeom prst="roundRect">
              <a:avLst/>
            </a:prstGeom>
            <a:solidFill>
              <a:srgbClr val="8EB042">
                <a:alpha val="20000"/>
              </a:srgbClr>
            </a:solidFill>
            <a:ln>
              <a:solidFill>
                <a:srgbClr val="1849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ZoneTexte 98"/>
            <p:cNvSpPr txBox="1"/>
            <p:nvPr/>
          </p:nvSpPr>
          <p:spPr>
            <a:xfrm>
              <a:off x="4908061" y="3331331"/>
              <a:ext cx="2414258" cy="546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Adaptation soins sylvicoles</a:t>
              </a:r>
              <a:endParaRPr lang="fr-FR" dirty="0">
                <a:solidFill>
                  <a:srgbClr val="18496A"/>
                </a:solidFill>
                <a:latin typeface="Trebuchet MS" panose="020B0603020202020204" pitchFamily="34" charset="0"/>
              </a:endParaRPr>
            </a:p>
          </p:txBody>
        </p:sp>
      </p:grpSp>
      <p:cxnSp>
        <p:nvCxnSpPr>
          <p:cNvPr id="105" name="Connecteur en angle 104"/>
          <p:cNvCxnSpPr>
            <a:endCxn id="98" idx="2"/>
          </p:cNvCxnSpPr>
          <p:nvPr/>
        </p:nvCxnSpPr>
        <p:spPr>
          <a:xfrm flipV="1">
            <a:off x="7399231" y="4133156"/>
            <a:ext cx="2944893" cy="1566098"/>
          </a:xfrm>
          <a:prstGeom prst="bentConnector2">
            <a:avLst/>
          </a:prstGeom>
          <a:ln w="38100">
            <a:solidFill>
              <a:srgbClr val="1849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e 107"/>
          <p:cNvGrpSpPr/>
          <p:nvPr/>
        </p:nvGrpSpPr>
        <p:grpSpPr>
          <a:xfrm>
            <a:off x="10508554" y="4222597"/>
            <a:ext cx="1441240" cy="678448"/>
            <a:chOff x="4869677" y="3331331"/>
            <a:chExt cx="2452642" cy="574097"/>
          </a:xfrm>
        </p:grpSpPr>
        <p:sp>
          <p:nvSpPr>
            <p:cNvPr id="109" name="Rectangle à coins arrondis 108"/>
            <p:cNvSpPr/>
            <p:nvPr/>
          </p:nvSpPr>
          <p:spPr>
            <a:xfrm>
              <a:off x="4869677" y="3355649"/>
              <a:ext cx="2452642" cy="549779"/>
            </a:xfrm>
            <a:prstGeom prst="roundRect">
              <a:avLst/>
            </a:prstGeom>
            <a:solidFill>
              <a:srgbClr val="8EB042">
                <a:alpha val="20000"/>
              </a:srgbClr>
            </a:solidFill>
            <a:ln>
              <a:solidFill>
                <a:srgbClr val="1849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ZoneTexte 109"/>
            <p:cNvSpPr txBox="1"/>
            <p:nvPr/>
          </p:nvSpPr>
          <p:spPr>
            <a:xfrm>
              <a:off x="4908061" y="3331331"/>
              <a:ext cx="2414258" cy="546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Espacement des arbres</a:t>
              </a:r>
              <a:endParaRPr lang="fr-FR" dirty="0">
                <a:solidFill>
                  <a:srgbClr val="18496A"/>
                </a:solidFill>
                <a:latin typeface="Trebuchet MS" panose="020B0603020202020204" pitchFamily="34" charset="0"/>
              </a:endParaRPr>
            </a:p>
          </p:txBody>
        </p:sp>
      </p:grpSp>
      <p:cxnSp>
        <p:nvCxnSpPr>
          <p:cNvPr id="111" name="Connecteur en angle 110"/>
          <p:cNvCxnSpPr/>
          <p:nvPr/>
        </p:nvCxnSpPr>
        <p:spPr>
          <a:xfrm flipV="1">
            <a:off x="7391400" y="4909591"/>
            <a:ext cx="3837774" cy="791112"/>
          </a:xfrm>
          <a:prstGeom prst="bentConnector2">
            <a:avLst/>
          </a:prstGeom>
          <a:ln w="38100">
            <a:solidFill>
              <a:srgbClr val="1849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8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90102" y="348035"/>
            <a:ext cx="8211796" cy="1121842"/>
          </a:xfrm>
          <a:noFill/>
          <a:ln w="38100">
            <a:solidFill>
              <a:srgbClr val="18496A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BE" dirty="0" smtClean="0">
                <a:solidFill>
                  <a:srgbClr val="18496A"/>
                </a:solidFill>
                <a:latin typeface="Trebuchet MS" panose="020B0603020202020204" pitchFamily="34" charset="0"/>
              </a:rPr>
              <a:t>Difficultés identifiées et réponses apportées</a:t>
            </a:r>
            <a:endParaRPr lang="fr-FR" dirty="0">
              <a:solidFill>
                <a:srgbClr val="18496A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4869679" y="1692069"/>
            <a:ext cx="2452642" cy="494114"/>
            <a:chOff x="5127476" y="1692068"/>
            <a:chExt cx="2452642" cy="494114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5127476" y="1692068"/>
              <a:ext cx="2452642" cy="494114"/>
            </a:xfrm>
            <a:prstGeom prst="roundRect">
              <a:avLst/>
            </a:prstGeom>
            <a:solidFill>
              <a:srgbClr val="8EB042"/>
            </a:solidFill>
            <a:ln>
              <a:solidFill>
                <a:srgbClr val="1849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5204387" y="1751888"/>
              <a:ext cx="22988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GIE et </a:t>
              </a:r>
              <a:r>
                <a:rPr lang="fr-FR" sz="2000" dirty="0" err="1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Exfam</a:t>
              </a:r>
              <a:endParaRPr lang="fr-FR" sz="2000" dirty="0">
                <a:solidFill>
                  <a:srgbClr val="18496A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3651903" y="3515172"/>
            <a:ext cx="2452642" cy="494114"/>
            <a:chOff x="5127476" y="1692068"/>
            <a:chExt cx="2452642" cy="494114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5127476" y="1692068"/>
              <a:ext cx="2452642" cy="494114"/>
            </a:xfrm>
            <a:prstGeom prst="roundRect">
              <a:avLst/>
            </a:prstGeom>
            <a:solidFill>
              <a:srgbClr val="8EB042">
                <a:alpha val="89804"/>
              </a:srgbClr>
            </a:solidFill>
            <a:ln>
              <a:solidFill>
                <a:srgbClr val="1849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5204387" y="1751888"/>
              <a:ext cx="22988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Puits</a:t>
              </a:r>
              <a:endParaRPr lang="fr-FR" sz="2000" dirty="0">
                <a:solidFill>
                  <a:srgbClr val="18496A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6120920" y="4676787"/>
            <a:ext cx="2573711" cy="521291"/>
            <a:chOff x="4817689" y="5338275"/>
            <a:chExt cx="2573711" cy="865973"/>
          </a:xfrm>
        </p:grpSpPr>
        <p:sp>
          <p:nvSpPr>
            <p:cNvPr id="13" name="Rectangle à coins arrondis 12"/>
            <p:cNvSpPr/>
            <p:nvPr/>
          </p:nvSpPr>
          <p:spPr>
            <a:xfrm>
              <a:off x="4869677" y="5338275"/>
              <a:ext cx="2452643" cy="865973"/>
            </a:xfrm>
            <a:prstGeom prst="roundRect">
              <a:avLst/>
            </a:prstGeom>
            <a:solidFill>
              <a:srgbClr val="8EB042">
                <a:alpha val="80000"/>
              </a:srgbClr>
            </a:solidFill>
            <a:ln>
              <a:solidFill>
                <a:srgbClr val="1849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817689" y="5423733"/>
              <a:ext cx="2573711" cy="66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Manque de puits</a:t>
              </a:r>
              <a:endParaRPr lang="fr-FR" sz="2000" dirty="0">
                <a:solidFill>
                  <a:srgbClr val="18496A"/>
                </a:solidFill>
                <a:latin typeface="Trebuchet MS" panose="020B0603020202020204" pitchFamily="34" charset="0"/>
              </a:endParaRPr>
            </a:p>
          </p:txBody>
        </p:sp>
      </p:grpSp>
      <p:cxnSp>
        <p:nvCxnSpPr>
          <p:cNvPr id="23" name="Connecteur droit 22"/>
          <p:cNvCxnSpPr>
            <a:stCxn id="5" idx="2"/>
            <a:endCxn id="10" idx="0"/>
          </p:cNvCxnSpPr>
          <p:nvPr/>
        </p:nvCxnSpPr>
        <p:spPr>
          <a:xfrm flipH="1">
            <a:off x="4878224" y="2186183"/>
            <a:ext cx="1217776" cy="1328989"/>
          </a:xfrm>
          <a:prstGeom prst="line">
            <a:avLst/>
          </a:prstGeom>
          <a:ln w="38100">
            <a:solidFill>
              <a:srgbClr val="18496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49" idx="2"/>
            <a:endCxn id="13" idx="0"/>
          </p:cNvCxnSpPr>
          <p:nvPr/>
        </p:nvCxnSpPr>
        <p:spPr>
          <a:xfrm flipH="1">
            <a:off x="7399230" y="4009286"/>
            <a:ext cx="8547" cy="667501"/>
          </a:xfrm>
          <a:prstGeom prst="line">
            <a:avLst/>
          </a:prstGeom>
          <a:ln w="38100">
            <a:solidFill>
              <a:srgbClr val="18496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e 78"/>
          <p:cNvGrpSpPr/>
          <p:nvPr/>
        </p:nvGrpSpPr>
        <p:grpSpPr>
          <a:xfrm>
            <a:off x="9371373" y="5634092"/>
            <a:ext cx="2241555" cy="1494862"/>
            <a:chOff x="4869677" y="3331331"/>
            <a:chExt cx="2452642" cy="919013"/>
          </a:xfrm>
        </p:grpSpPr>
        <p:sp>
          <p:nvSpPr>
            <p:cNvPr id="80" name="Rectangle à coins arrondis 79"/>
            <p:cNvSpPr/>
            <p:nvPr/>
          </p:nvSpPr>
          <p:spPr>
            <a:xfrm>
              <a:off x="4869677" y="3355649"/>
              <a:ext cx="2452642" cy="549779"/>
            </a:xfrm>
            <a:prstGeom prst="roundRect">
              <a:avLst/>
            </a:prstGeom>
            <a:solidFill>
              <a:srgbClr val="8EB042">
                <a:alpha val="20000"/>
              </a:srgbClr>
            </a:solidFill>
            <a:ln>
              <a:solidFill>
                <a:srgbClr val="1849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4908058" y="3331331"/>
              <a:ext cx="2414257" cy="91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Limitation des campagnes de production</a:t>
              </a:r>
              <a:endParaRPr lang="fr-FR" dirty="0">
                <a:solidFill>
                  <a:srgbClr val="18496A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48" name="Groupe 47"/>
          <p:cNvGrpSpPr/>
          <p:nvPr/>
        </p:nvGrpSpPr>
        <p:grpSpPr>
          <a:xfrm>
            <a:off x="6181456" y="3515172"/>
            <a:ext cx="2452642" cy="494114"/>
            <a:chOff x="5127476" y="1692068"/>
            <a:chExt cx="2452642" cy="494114"/>
          </a:xfrm>
        </p:grpSpPr>
        <p:sp>
          <p:nvSpPr>
            <p:cNvPr id="49" name="Rectangle à coins arrondis 48"/>
            <p:cNvSpPr/>
            <p:nvPr/>
          </p:nvSpPr>
          <p:spPr>
            <a:xfrm>
              <a:off x="5127476" y="1692068"/>
              <a:ext cx="2452642" cy="494114"/>
            </a:xfrm>
            <a:prstGeom prst="roundRect">
              <a:avLst/>
            </a:prstGeom>
            <a:solidFill>
              <a:srgbClr val="8EB042">
                <a:alpha val="89804"/>
              </a:srgbClr>
            </a:solidFill>
            <a:ln>
              <a:solidFill>
                <a:srgbClr val="1849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5204387" y="1751888"/>
              <a:ext cx="22988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Pépinières</a:t>
              </a:r>
              <a:endParaRPr lang="fr-FR" sz="2000" dirty="0">
                <a:solidFill>
                  <a:srgbClr val="18496A"/>
                </a:solidFill>
                <a:latin typeface="Trebuchet MS" panose="020B0603020202020204" pitchFamily="34" charset="0"/>
              </a:endParaRPr>
            </a:p>
          </p:txBody>
        </p:sp>
      </p:grpSp>
      <p:cxnSp>
        <p:nvCxnSpPr>
          <p:cNvPr id="51" name="Connecteur droit 50"/>
          <p:cNvCxnSpPr>
            <a:stCxn id="5" idx="2"/>
            <a:endCxn id="49" idx="0"/>
          </p:cNvCxnSpPr>
          <p:nvPr/>
        </p:nvCxnSpPr>
        <p:spPr>
          <a:xfrm>
            <a:off x="6096000" y="2186183"/>
            <a:ext cx="1311777" cy="1328989"/>
          </a:xfrm>
          <a:prstGeom prst="line">
            <a:avLst/>
          </a:prstGeom>
          <a:ln w="38100">
            <a:solidFill>
              <a:srgbClr val="18496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e 59"/>
          <p:cNvGrpSpPr/>
          <p:nvPr/>
        </p:nvGrpSpPr>
        <p:grpSpPr>
          <a:xfrm>
            <a:off x="3563585" y="4658040"/>
            <a:ext cx="2573711" cy="521291"/>
            <a:chOff x="4817689" y="5338275"/>
            <a:chExt cx="2573711" cy="865973"/>
          </a:xfrm>
        </p:grpSpPr>
        <p:sp>
          <p:nvSpPr>
            <p:cNvPr id="61" name="Rectangle à coins arrondis 60"/>
            <p:cNvSpPr/>
            <p:nvPr/>
          </p:nvSpPr>
          <p:spPr>
            <a:xfrm>
              <a:off x="4869677" y="5338275"/>
              <a:ext cx="2452643" cy="865973"/>
            </a:xfrm>
            <a:prstGeom prst="roundRect">
              <a:avLst/>
            </a:prstGeom>
            <a:solidFill>
              <a:srgbClr val="8EB042">
                <a:alpha val="80000"/>
              </a:srgbClr>
            </a:solidFill>
            <a:ln>
              <a:solidFill>
                <a:srgbClr val="1849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4817689" y="5423733"/>
              <a:ext cx="2573711" cy="66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Perte de plants</a:t>
              </a:r>
              <a:endParaRPr lang="fr-FR" sz="2000" dirty="0">
                <a:solidFill>
                  <a:srgbClr val="18496A"/>
                </a:solidFill>
                <a:latin typeface="Trebuchet MS" panose="020B0603020202020204" pitchFamily="34" charset="0"/>
              </a:endParaRPr>
            </a:p>
          </p:txBody>
        </p:sp>
      </p:grpSp>
      <p:cxnSp>
        <p:nvCxnSpPr>
          <p:cNvPr id="63" name="Connecteur droit 62"/>
          <p:cNvCxnSpPr>
            <a:stCxn id="10" idx="2"/>
            <a:endCxn id="61" idx="0"/>
          </p:cNvCxnSpPr>
          <p:nvPr/>
        </p:nvCxnSpPr>
        <p:spPr>
          <a:xfrm flipH="1">
            <a:off x="4841895" y="4009286"/>
            <a:ext cx="36329" cy="648754"/>
          </a:xfrm>
          <a:prstGeom prst="line">
            <a:avLst/>
          </a:prstGeom>
          <a:ln w="38100">
            <a:solidFill>
              <a:srgbClr val="18496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e 66"/>
          <p:cNvGrpSpPr/>
          <p:nvPr/>
        </p:nvGrpSpPr>
        <p:grpSpPr>
          <a:xfrm>
            <a:off x="248314" y="3939676"/>
            <a:ext cx="1559747" cy="778449"/>
            <a:chOff x="4817690" y="3355649"/>
            <a:chExt cx="2573710" cy="549779"/>
          </a:xfrm>
        </p:grpSpPr>
        <p:sp>
          <p:nvSpPr>
            <p:cNvPr id="69" name="Rectangle à coins arrondis 68"/>
            <p:cNvSpPr/>
            <p:nvPr/>
          </p:nvSpPr>
          <p:spPr>
            <a:xfrm>
              <a:off x="4869678" y="3355649"/>
              <a:ext cx="2452642" cy="549779"/>
            </a:xfrm>
            <a:prstGeom prst="roundRect">
              <a:avLst/>
            </a:prstGeom>
            <a:solidFill>
              <a:srgbClr val="8EB042">
                <a:alpha val="60000"/>
              </a:srgbClr>
            </a:solidFill>
            <a:ln>
              <a:solidFill>
                <a:srgbClr val="1849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4817690" y="3414456"/>
              <a:ext cx="2573710" cy="456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Présence de margouillats</a:t>
              </a:r>
              <a:endParaRPr lang="fr-FR" dirty="0">
                <a:solidFill>
                  <a:srgbClr val="18496A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88" name="Groupe 87"/>
          <p:cNvGrpSpPr/>
          <p:nvPr/>
        </p:nvGrpSpPr>
        <p:grpSpPr>
          <a:xfrm>
            <a:off x="6151287" y="5865579"/>
            <a:ext cx="2573711" cy="521291"/>
            <a:chOff x="4817689" y="5338275"/>
            <a:chExt cx="2573711" cy="865973"/>
          </a:xfrm>
        </p:grpSpPr>
        <p:sp>
          <p:nvSpPr>
            <p:cNvPr id="89" name="Rectangle à coins arrondis 88"/>
            <p:cNvSpPr/>
            <p:nvPr/>
          </p:nvSpPr>
          <p:spPr>
            <a:xfrm>
              <a:off x="4869677" y="5338275"/>
              <a:ext cx="2452643" cy="865973"/>
            </a:xfrm>
            <a:prstGeom prst="roundRect">
              <a:avLst/>
            </a:prstGeom>
            <a:solidFill>
              <a:srgbClr val="8EB042">
                <a:alpha val="80000"/>
              </a:srgbClr>
            </a:solidFill>
            <a:ln>
              <a:solidFill>
                <a:srgbClr val="1849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4817689" y="5423733"/>
              <a:ext cx="2573711" cy="66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Manque d’eau</a:t>
              </a:r>
              <a:endParaRPr lang="fr-FR" sz="2000" dirty="0">
                <a:solidFill>
                  <a:srgbClr val="18496A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1808061" y="4346109"/>
            <a:ext cx="1755524" cy="964818"/>
            <a:chOff x="1808061" y="4346109"/>
            <a:chExt cx="1755524" cy="964818"/>
          </a:xfrm>
        </p:grpSpPr>
        <p:cxnSp>
          <p:nvCxnSpPr>
            <p:cNvPr id="43" name="Connecteur en angle 42"/>
            <p:cNvCxnSpPr>
              <a:stCxn id="70" idx="3"/>
              <a:endCxn id="62" idx="1"/>
            </p:cNvCxnSpPr>
            <p:nvPr/>
          </p:nvCxnSpPr>
          <p:spPr>
            <a:xfrm>
              <a:off x="1808061" y="4346109"/>
              <a:ext cx="1755524" cy="563429"/>
            </a:xfrm>
            <a:prstGeom prst="bentConnector3">
              <a:avLst/>
            </a:prstGeom>
            <a:ln w="38100">
              <a:solidFill>
                <a:srgbClr val="18496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en angle 91"/>
            <p:cNvCxnSpPr>
              <a:stCxn id="96" idx="3"/>
              <a:endCxn id="62" idx="1"/>
            </p:cNvCxnSpPr>
            <p:nvPr/>
          </p:nvCxnSpPr>
          <p:spPr>
            <a:xfrm flipV="1">
              <a:off x="1821762" y="4909538"/>
              <a:ext cx="1741823" cy="401389"/>
            </a:xfrm>
            <a:prstGeom prst="bentConnector3">
              <a:avLst/>
            </a:prstGeom>
            <a:ln w="38100">
              <a:solidFill>
                <a:srgbClr val="18496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e 92"/>
          <p:cNvGrpSpPr/>
          <p:nvPr/>
        </p:nvGrpSpPr>
        <p:grpSpPr>
          <a:xfrm>
            <a:off x="262015" y="4904494"/>
            <a:ext cx="1559747" cy="778449"/>
            <a:chOff x="4817690" y="3355649"/>
            <a:chExt cx="2573710" cy="549779"/>
          </a:xfrm>
        </p:grpSpPr>
        <p:sp>
          <p:nvSpPr>
            <p:cNvPr id="95" name="Rectangle à coins arrondis 94"/>
            <p:cNvSpPr/>
            <p:nvPr/>
          </p:nvSpPr>
          <p:spPr>
            <a:xfrm>
              <a:off x="4869678" y="3355649"/>
              <a:ext cx="2452642" cy="549779"/>
            </a:xfrm>
            <a:prstGeom prst="roundRect">
              <a:avLst/>
            </a:prstGeom>
            <a:solidFill>
              <a:srgbClr val="8EB042">
                <a:alpha val="60000"/>
              </a:srgbClr>
            </a:solidFill>
            <a:ln>
              <a:solidFill>
                <a:srgbClr val="1849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ZoneTexte 95"/>
            <p:cNvSpPr txBox="1"/>
            <p:nvPr/>
          </p:nvSpPr>
          <p:spPr>
            <a:xfrm>
              <a:off x="4817690" y="3414456"/>
              <a:ext cx="2573710" cy="456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Qualité des semences</a:t>
              </a:r>
              <a:endParaRPr lang="fr-FR" dirty="0">
                <a:solidFill>
                  <a:srgbClr val="18496A"/>
                </a:solidFill>
                <a:latin typeface="Trebuchet MS" panose="020B0603020202020204" pitchFamily="34" charset="0"/>
              </a:endParaRPr>
            </a:p>
          </p:txBody>
        </p:sp>
      </p:grpSp>
      <p:cxnSp>
        <p:nvCxnSpPr>
          <p:cNvPr id="100" name="Connecteur droit 99"/>
          <p:cNvCxnSpPr/>
          <p:nvPr/>
        </p:nvCxnSpPr>
        <p:spPr>
          <a:xfrm flipH="1">
            <a:off x="7348669" y="5214652"/>
            <a:ext cx="8547" cy="667501"/>
          </a:xfrm>
          <a:prstGeom prst="line">
            <a:avLst/>
          </a:prstGeom>
          <a:ln w="38100">
            <a:solidFill>
              <a:srgbClr val="18496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>
            <a:stCxn id="90" idx="3"/>
            <a:endCxn id="80" idx="1"/>
          </p:cNvCxnSpPr>
          <p:nvPr/>
        </p:nvCxnSpPr>
        <p:spPr>
          <a:xfrm>
            <a:off x="8724998" y="6117077"/>
            <a:ext cx="646375" cy="3705"/>
          </a:xfrm>
          <a:prstGeom prst="straightConnector1">
            <a:avLst/>
          </a:prstGeom>
          <a:ln w="38100">
            <a:solidFill>
              <a:srgbClr val="1849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39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90102" y="348035"/>
            <a:ext cx="8211796" cy="1121842"/>
          </a:xfrm>
          <a:noFill/>
          <a:ln w="38100">
            <a:solidFill>
              <a:srgbClr val="18496A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BE" dirty="0" smtClean="0">
                <a:solidFill>
                  <a:srgbClr val="18496A"/>
                </a:solidFill>
                <a:latin typeface="Trebuchet MS" panose="020B0603020202020204" pitchFamily="34" charset="0"/>
              </a:rPr>
              <a:t>Difficultés identifiées et réponses apportées</a:t>
            </a:r>
            <a:endParaRPr lang="fr-FR" dirty="0">
              <a:solidFill>
                <a:srgbClr val="18496A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4841895" y="1692069"/>
            <a:ext cx="2452642" cy="494114"/>
            <a:chOff x="5127476" y="1692068"/>
            <a:chExt cx="2452642" cy="494114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5127476" y="1692068"/>
              <a:ext cx="2452642" cy="494114"/>
            </a:xfrm>
            <a:prstGeom prst="roundRect">
              <a:avLst/>
            </a:prstGeom>
            <a:solidFill>
              <a:srgbClr val="8EB042"/>
            </a:solidFill>
            <a:ln>
              <a:solidFill>
                <a:srgbClr val="1849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5204387" y="1751888"/>
              <a:ext cx="22988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GIE</a:t>
              </a: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4428848" y="2916608"/>
            <a:ext cx="3278736" cy="767706"/>
            <a:chOff x="5127476" y="1692068"/>
            <a:chExt cx="2452642" cy="767706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5127476" y="1692068"/>
              <a:ext cx="2452642" cy="494114"/>
            </a:xfrm>
            <a:prstGeom prst="roundRect">
              <a:avLst/>
            </a:prstGeom>
            <a:solidFill>
              <a:srgbClr val="8EB042">
                <a:alpha val="89804"/>
              </a:srgbClr>
            </a:solidFill>
            <a:ln>
              <a:solidFill>
                <a:srgbClr val="1849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5204387" y="1751888"/>
              <a:ext cx="22988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Pratiques d’irrigation</a:t>
              </a:r>
              <a:endParaRPr lang="fr-FR" sz="2000" dirty="0">
                <a:solidFill>
                  <a:srgbClr val="18496A"/>
                </a:solidFill>
                <a:latin typeface="Trebuchet MS" panose="020B0603020202020204" pitchFamily="34" charset="0"/>
              </a:endParaRPr>
            </a:p>
          </p:txBody>
        </p:sp>
      </p:grpSp>
      <p:cxnSp>
        <p:nvCxnSpPr>
          <p:cNvPr id="23" name="Connecteur droit 22"/>
          <p:cNvCxnSpPr>
            <a:stCxn id="5" idx="2"/>
            <a:endCxn id="10" idx="0"/>
          </p:cNvCxnSpPr>
          <p:nvPr/>
        </p:nvCxnSpPr>
        <p:spPr>
          <a:xfrm>
            <a:off x="6068216" y="2186183"/>
            <a:ext cx="0" cy="730425"/>
          </a:xfrm>
          <a:prstGeom prst="line">
            <a:avLst/>
          </a:prstGeom>
          <a:ln w="38100">
            <a:solidFill>
              <a:srgbClr val="18496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e 78"/>
          <p:cNvGrpSpPr/>
          <p:nvPr/>
        </p:nvGrpSpPr>
        <p:grpSpPr>
          <a:xfrm>
            <a:off x="4947868" y="5911532"/>
            <a:ext cx="2241555" cy="698344"/>
            <a:chOff x="4869677" y="3331331"/>
            <a:chExt cx="2452642" cy="574097"/>
          </a:xfrm>
        </p:grpSpPr>
        <p:sp>
          <p:nvSpPr>
            <p:cNvPr id="80" name="Rectangle à coins arrondis 79"/>
            <p:cNvSpPr/>
            <p:nvPr/>
          </p:nvSpPr>
          <p:spPr>
            <a:xfrm>
              <a:off x="4869677" y="3355649"/>
              <a:ext cx="2452642" cy="549779"/>
            </a:xfrm>
            <a:prstGeom prst="roundRect">
              <a:avLst/>
            </a:prstGeom>
            <a:solidFill>
              <a:srgbClr val="8EB042">
                <a:alpha val="20000"/>
              </a:srgbClr>
            </a:solidFill>
            <a:ln>
              <a:solidFill>
                <a:srgbClr val="1849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4908058" y="3331331"/>
              <a:ext cx="2414257" cy="397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Arrosage à la bassine</a:t>
              </a:r>
              <a:endParaRPr lang="fr-FR" dirty="0">
                <a:solidFill>
                  <a:srgbClr val="18496A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60" name="Groupe 59"/>
          <p:cNvGrpSpPr/>
          <p:nvPr/>
        </p:nvGrpSpPr>
        <p:grpSpPr>
          <a:xfrm>
            <a:off x="4846162" y="4414739"/>
            <a:ext cx="2444108" cy="1127464"/>
            <a:chOff x="4817689" y="5338275"/>
            <a:chExt cx="2573711" cy="1261404"/>
          </a:xfrm>
        </p:grpSpPr>
        <p:sp>
          <p:nvSpPr>
            <p:cNvPr id="61" name="Rectangle à coins arrondis 60"/>
            <p:cNvSpPr/>
            <p:nvPr/>
          </p:nvSpPr>
          <p:spPr>
            <a:xfrm>
              <a:off x="4869677" y="5338275"/>
              <a:ext cx="2452643" cy="865973"/>
            </a:xfrm>
            <a:prstGeom prst="roundRect">
              <a:avLst/>
            </a:prstGeom>
            <a:solidFill>
              <a:srgbClr val="8EB042">
                <a:alpha val="80000"/>
              </a:srgbClr>
            </a:solidFill>
            <a:ln>
              <a:solidFill>
                <a:srgbClr val="1849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4817689" y="5423733"/>
              <a:ext cx="2573711" cy="1175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Dégradation du matériel</a:t>
              </a:r>
              <a:endParaRPr lang="fr-FR" sz="2000" dirty="0">
                <a:solidFill>
                  <a:srgbClr val="18496A"/>
                </a:solidFill>
                <a:latin typeface="Trebuchet MS" panose="020B0603020202020204" pitchFamily="34" charset="0"/>
              </a:endParaRPr>
            </a:p>
          </p:txBody>
        </p:sp>
      </p:grpSp>
      <p:cxnSp>
        <p:nvCxnSpPr>
          <p:cNvPr id="63" name="Connecteur droit 62"/>
          <p:cNvCxnSpPr>
            <a:stCxn id="10" idx="2"/>
            <a:endCxn id="61" idx="0"/>
          </p:cNvCxnSpPr>
          <p:nvPr/>
        </p:nvCxnSpPr>
        <p:spPr>
          <a:xfrm flipH="1">
            <a:off x="6060101" y="3410722"/>
            <a:ext cx="8115" cy="1004017"/>
          </a:xfrm>
          <a:prstGeom prst="line">
            <a:avLst/>
          </a:prstGeom>
          <a:ln w="38100">
            <a:solidFill>
              <a:srgbClr val="18496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>
            <a:endCxn id="81" idx="0"/>
          </p:cNvCxnSpPr>
          <p:nvPr/>
        </p:nvCxnSpPr>
        <p:spPr>
          <a:xfrm>
            <a:off x="6032744" y="5181108"/>
            <a:ext cx="53439" cy="730424"/>
          </a:xfrm>
          <a:prstGeom prst="straightConnector1">
            <a:avLst/>
          </a:prstGeom>
          <a:ln w="38100">
            <a:solidFill>
              <a:srgbClr val="1849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2" t="1585" r="33748" b="26073"/>
          <a:stretch/>
        </p:blipFill>
        <p:spPr>
          <a:xfrm>
            <a:off x="7912729" y="1951944"/>
            <a:ext cx="3711921" cy="368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5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90102" y="348035"/>
            <a:ext cx="8211796" cy="1121842"/>
          </a:xfrm>
          <a:noFill/>
          <a:ln w="38100">
            <a:solidFill>
              <a:srgbClr val="18496A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BE" dirty="0" smtClean="0">
                <a:solidFill>
                  <a:srgbClr val="18496A"/>
                </a:solidFill>
                <a:latin typeface="Trebuchet MS" panose="020B0603020202020204" pitchFamily="34" charset="0"/>
              </a:rPr>
              <a:t>Difficultés identifiées et réponses apportées</a:t>
            </a:r>
            <a:endParaRPr lang="fr-FR" dirty="0">
              <a:solidFill>
                <a:srgbClr val="18496A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4869679" y="1692069"/>
            <a:ext cx="2452642" cy="494114"/>
            <a:chOff x="5127476" y="1692068"/>
            <a:chExt cx="2452642" cy="494114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5127476" y="1692068"/>
              <a:ext cx="2452642" cy="494114"/>
            </a:xfrm>
            <a:prstGeom prst="roundRect">
              <a:avLst/>
            </a:prstGeom>
            <a:solidFill>
              <a:srgbClr val="8EB042"/>
            </a:solidFill>
            <a:ln>
              <a:solidFill>
                <a:srgbClr val="1849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5204387" y="1751888"/>
              <a:ext cx="22988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Exfam</a:t>
              </a:r>
              <a:endParaRPr lang="fr-FR" sz="2000" dirty="0">
                <a:solidFill>
                  <a:srgbClr val="18496A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1085316" y="2864206"/>
            <a:ext cx="840476" cy="508456"/>
            <a:chOff x="5127476" y="1692068"/>
            <a:chExt cx="2452642" cy="494114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5127476" y="1692068"/>
              <a:ext cx="2452642" cy="494114"/>
            </a:xfrm>
            <a:prstGeom prst="roundRect">
              <a:avLst/>
            </a:prstGeom>
            <a:solidFill>
              <a:srgbClr val="8EB042">
                <a:alpha val="89804"/>
              </a:srgbClr>
            </a:solidFill>
            <a:ln>
              <a:solidFill>
                <a:srgbClr val="1849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5204386" y="1751888"/>
              <a:ext cx="2298819" cy="306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Puits</a:t>
              </a:r>
              <a:endParaRPr lang="fr-FR" dirty="0">
                <a:solidFill>
                  <a:srgbClr val="18496A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202460" y="3756576"/>
            <a:ext cx="1303094" cy="1105981"/>
            <a:chOff x="4817689" y="5338275"/>
            <a:chExt cx="2573711" cy="1056891"/>
          </a:xfrm>
        </p:grpSpPr>
        <p:sp>
          <p:nvSpPr>
            <p:cNvPr id="13" name="Rectangle à coins arrondis 12"/>
            <p:cNvSpPr/>
            <p:nvPr/>
          </p:nvSpPr>
          <p:spPr>
            <a:xfrm>
              <a:off x="4869677" y="5338275"/>
              <a:ext cx="2452643" cy="865973"/>
            </a:xfrm>
            <a:prstGeom prst="roundRect">
              <a:avLst/>
            </a:prstGeom>
            <a:solidFill>
              <a:srgbClr val="8EB042">
                <a:alpha val="80000"/>
              </a:srgbClr>
            </a:solidFill>
            <a:ln>
              <a:solidFill>
                <a:srgbClr val="1849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817689" y="5423733"/>
              <a:ext cx="2573711" cy="971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Taille et profondeur du </a:t>
              </a:r>
              <a:r>
                <a:rPr lang="fr-FR" sz="1600" dirty="0" err="1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puit</a:t>
              </a:r>
              <a:endParaRPr lang="fr-FR" sz="1600" dirty="0">
                <a:solidFill>
                  <a:srgbClr val="18496A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2451059" y="2778026"/>
            <a:ext cx="1462088" cy="680816"/>
            <a:chOff x="5127476" y="1692068"/>
            <a:chExt cx="2452642" cy="494114"/>
          </a:xfrm>
        </p:grpSpPr>
        <p:sp>
          <p:nvSpPr>
            <p:cNvPr id="40" name="Rectangle à coins arrondis 39"/>
            <p:cNvSpPr/>
            <p:nvPr/>
          </p:nvSpPr>
          <p:spPr>
            <a:xfrm>
              <a:off x="5127476" y="1692068"/>
              <a:ext cx="2452642" cy="494114"/>
            </a:xfrm>
            <a:prstGeom prst="roundRect">
              <a:avLst/>
            </a:prstGeom>
            <a:solidFill>
              <a:srgbClr val="8EB042">
                <a:alpha val="89804"/>
              </a:srgbClr>
            </a:solidFill>
            <a:ln>
              <a:solidFill>
                <a:srgbClr val="1849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5215452" y="1703792"/>
              <a:ext cx="2298818" cy="404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Arbres </a:t>
              </a:r>
              <a:r>
                <a:rPr lang="fr-FR" dirty="0" err="1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fertilitaires</a:t>
              </a:r>
              <a:endParaRPr lang="fr-FR" dirty="0">
                <a:solidFill>
                  <a:srgbClr val="18496A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4438414" y="2803890"/>
            <a:ext cx="973165" cy="629088"/>
            <a:chOff x="5127476" y="1692068"/>
            <a:chExt cx="2452642" cy="494114"/>
          </a:xfrm>
        </p:grpSpPr>
        <p:sp>
          <p:nvSpPr>
            <p:cNvPr id="44" name="Rectangle à coins arrondis 43"/>
            <p:cNvSpPr/>
            <p:nvPr/>
          </p:nvSpPr>
          <p:spPr>
            <a:xfrm>
              <a:off x="5127476" y="1692068"/>
              <a:ext cx="2452642" cy="494114"/>
            </a:xfrm>
            <a:prstGeom prst="roundRect">
              <a:avLst/>
            </a:prstGeom>
            <a:solidFill>
              <a:srgbClr val="8EB042">
                <a:alpha val="89804"/>
              </a:srgbClr>
            </a:solidFill>
            <a:ln>
              <a:solidFill>
                <a:srgbClr val="1849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5215452" y="1703791"/>
              <a:ext cx="2298818" cy="42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Brises vents</a:t>
              </a:r>
              <a:endParaRPr lang="fr-FR" dirty="0">
                <a:solidFill>
                  <a:srgbClr val="18496A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54" name="Groupe 53"/>
          <p:cNvGrpSpPr/>
          <p:nvPr/>
        </p:nvGrpSpPr>
        <p:grpSpPr>
          <a:xfrm>
            <a:off x="5936846" y="2923467"/>
            <a:ext cx="1120695" cy="389934"/>
            <a:chOff x="5127476" y="1692068"/>
            <a:chExt cx="2452642" cy="494114"/>
          </a:xfrm>
        </p:grpSpPr>
        <p:sp>
          <p:nvSpPr>
            <p:cNvPr id="55" name="Rectangle à coins arrondis 54"/>
            <p:cNvSpPr/>
            <p:nvPr/>
          </p:nvSpPr>
          <p:spPr>
            <a:xfrm>
              <a:off x="5127476" y="1692068"/>
              <a:ext cx="2452642" cy="494114"/>
            </a:xfrm>
            <a:prstGeom prst="roundRect">
              <a:avLst/>
            </a:prstGeom>
            <a:solidFill>
              <a:srgbClr val="8EB042">
                <a:alpha val="89804"/>
              </a:srgbClr>
            </a:solidFill>
            <a:ln>
              <a:solidFill>
                <a:srgbClr val="1849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5215452" y="1703791"/>
              <a:ext cx="2298818" cy="42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Clôture</a:t>
              </a:r>
              <a:endParaRPr lang="fr-FR" dirty="0">
                <a:solidFill>
                  <a:srgbClr val="18496A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65" name="Groupe 64"/>
          <p:cNvGrpSpPr/>
          <p:nvPr/>
        </p:nvGrpSpPr>
        <p:grpSpPr>
          <a:xfrm>
            <a:off x="7867673" y="2754119"/>
            <a:ext cx="1647772" cy="673525"/>
            <a:chOff x="5127476" y="1692068"/>
            <a:chExt cx="2452642" cy="494114"/>
          </a:xfrm>
        </p:grpSpPr>
        <p:sp>
          <p:nvSpPr>
            <p:cNvPr id="66" name="Rectangle à coins arrondis 65"/>
            <p:cNvSpPr/>
            <p:nvPr/>
          </p:nvSpPr>
          <p:spPr>
            <a:xfrm>
              <a:off x="5127476" y="1692068"/>
              <a:ext cx="2452642" cy="494114"/>
            </a:xfrm>
            <a:prstGeom prst="roundRect">
              <a:avLst/>
            </a:prstGeom>
            <a:solidFill>
              <a:srgbClr val="8EB042">
                <a:alpha val="89804"/>
              </a:srgbClr>
            </a:solidFill>
            <a:ln>
              <a:solidFill>
                <a:srgbClr val="1849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5215451" y="1703791"/>
              <a:ext cx="2298819" cy="343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Ensemble du périmètre</a:t>
              </a:r>
              <a:endParaRPr lang="fr-FR" dirty="0">
                <a:solidFill>
                  <a:srgbClr val="18496A"/>
                </a:solidFill>
                <a:latin typeface="Trebuchet MS" panose="020B0603020202020204" pitchFamily="34" charset="0"/>
              </a:endParaRPr>
            </a:p>
          </p:txBody>
        </p:sp>
      </p:grpSp>
      <p:cxnSp>
        <p:nvCxnSpPr>
          <p:cNvPr id="12" name="Connecteur en angle 11"/>
          <p:cNvCxnSpPr>
            <a:stCxn id="5" idx="2"/>
            <a:endCxn id="10" idx="0"/>
          </p:cNvCxnSpPr>
          <p:nvPr/>
        </p:nvCxnSpPr>
        <p:spPr>
          <a:xfrm rot="5400000">
            <a:off x="3461766" y="229971"/>
            <a:ext cx="678023" cy="4590446"/>
          </a:xfrm>
          <a:prstGeom prst="bentConnector3">
            <a:avLst/>
          </a:prstGeom>
          <a:ln w="38100">
            <a:solidFill>
              <a:srgbClr val="18496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en angle 70"/>
          <p:cNvCxnSpPr/>
          <p:nvPr/>
        </p:nvCxnSpPr>
        <p:spPr>
          <a:xfrm rot="5400000">
            <a:off x="4343131" y="1033702"/>
            <a:ext cx="591843" cy="2913897"/>
          </a:xfrm>
          <a:prstGeom prst="bentConnector3">
            <a:avLst>
              <a:gd name="adj1" fmla="val 55776"/>
            </a:avLst>
          </a:prstGeom>
          <a:ln w="38100">
            <a:solidFill>
              <a:srgbClr val="18496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en angle 71"/>
          <p:cNvCxnSpPr>
            <a:stCxn id="5" idx="2"/>
            <a:endCxn id="44" idx="0"/>
          </p:cNvCxnSpPr>
          <p:nvPr/>
        </p:nvCxnSpPr>
        <p:spPr>
          <a:xfrm rot="5400000">
            <a:off x="5201646" y="1909535"/>
            <a:ext cx="617707" cy="1171003"/>
          </a:xfrm>
          <a:prstGeom prst="bentConnector3">
            <a:avLst>
              <a:gd name="adj1" fmla="val 55534"/>
            </a:avLst>
          </a:prstGeom>
          <a:ln w="38100">
            <a:solidFill>
              <a:srgbClr val="18496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en angle 72"/>
          <p:cNvCxnSpPr>
            <a:stCxn id="5" idx="2"/>
            <a:endCxn id="56" idx="0"/>
          </p:cNvCxnSpPr>
          <p:nvPr/>
        </p:nvCxnSpPr>
        <p:spPr>
          <a:xfrm rot="16200000" flipH="1">
            <a:off x="5925857" y="2356325"/>
            <a:ext cx="746535" cy="406249"/>
          </a:xfrm>
          <a:prstGeom prst="bentConnector3">
            <a:avLst>
              <a:gd name="adj1" fmla="val 45421"/>
            </a:avLst>
          </a:prstGeom>
          <a:ln w="38100">
            <a:solidFill>
              <a:srgbClr val="18496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en angle 76"/>
          <p:cNvCxnSpPr>
            <a:endCxn id="66" idx="0"/>
          </p:cNvCxnSpPr>
          <p:nvPr/>
        </p:nvCxnSpPr>
        <p:spPr>
          <a:xfrm>
            <a:off x="6493243" y="2511405"/>
            <a:ext cx="2198316" cy="242714"/>
          </a:xfrm>
          <a:prstGeom prst="bentConnector2">
            <a:avLst/>
          </a:prstGeom>
          <a:ln w="38100">
            <a:solidFill>
              <a:srgbClr val="18496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e 81"/>
          <p:cNvGrpSpPr/>
          <p:nvPr/>
        </p:nvGrpSpPr>
        <p:grpSpPr>
          <a:xfrm>
            <a:off x="1559747" y="3856625"/>
            <a:ext cx="1303094" cy="732837"/>
            <a:chOff x="4817689" y="5338275"/>
            <a:chExt cx="2573711" cy="865973"/>
          </a:xfrm>
        </p:grpSpPr>
        <p:sp>
          <p:nvSpPr>
            <p:cNvPr id="83" name="Rectangle à coins arrondis 82"/>
            <p:cNvSpPr/>
            <p:nvPr/>
          </p:nvSpPr>
          <p:spPr>
            <a:xfrm>
              <a:off x="4869677" y="5338275"/>
              <a:ext cx="2452643" cy="865973"/>
            </a:xfrm>
            <a:prstGeom prst="roundRect">
              <a:avLst/>
            </a:prstGeom>
            <a:solidFill>
              <a:srgbClr val="8EB042">
                <a:alpha val="80000"/>
              </a:srgbClr>
            </a:solidFill>
            <a:ln>
              <a:solidFill>
                <a:srgbClr val="1849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/>
            <p:cNvSpPr txBox="1"/>
            <p:nvPr/>
          </p:nvSpPr>
          <p:spPr>
            <a:xfrm>
              <a:off x="4817689" y="5423733"/>
              <a:ext cx="2573711" cy="558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Absence de pompe</a:t>
              </a:r>
              <a:endParaRPr lang="fr-FR" sz="1600" dirty="0">
                <a:solidFill>
                  <a:srgbClr val="18496A"/>
                </a:solidFill>
                <a:latin typeface="Trebuchet MS" panose="020B0603020202020204" pitchFamily="34" charset="0"/>
              </a:endParaRPr>
            </a:p>
          </p:txBody>
        </p:sp>
      </p:grpSp>
      <p:cxnSp>
        <p:nvCxnSpPr>
          <p:cNvPr id="85" name="Connecteur en angle 84"/>
          <p:cNvCxnSpPr>
            <a:stCxn id="10" idx="2"/>
            <a:endCxn id="13" idx="0"/>
          </p:cNvCxnSpPr>
          <p:nvPr/>
        </p:nvCxnSpPr>
        <p:spPr>
          <a:xfrm rot="5400000">
            <a:off x="985660" y="3236682"/>
            <a:ext cx="383914" cy="655874"/>
          </a:xfrm>
          <a:prstGeom prst="bentConnector3">
            <a:avLst/>
          </a:prstGeom>
          <a:ln w="38100">
            <a:solidFill>
              <a:srgbClr val="18496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en angle 86"/>
          <p:cNvCxnSpPr>
            <a:stCxn id="10" idx="2"/>
            <a:endCxn id="83" idx="0"/>
          </p:cNvCxnSpPr>
          <p:nvPr/>
        </p:nvCxnSpPr>
        <p:spPr>
          <a:xfrm rot="16200000" flipH="1">
            <a:off x="1614279" y="3263936"/>
            <a:ext cx="483963" cy="701413"/>
          </a:xfrm>
          <a:prstGeom prst="bentConnector3">
            <a:avLst>
              <a:gd name="adj1" fmla="val 39405"/>
            </a:avLst>
          </a:prstGeom>
          <a:ln w="38100">
            <a:solidFill>
              <a:srgbClr val="18496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e 90"/>
          <p:cNvGrpSpPr/>
          <p:nvPr/>
        </p:nvGrpSpPr>
        <p:grpSpPr>
          <a:xfrm>
            <a:off x="866335" y="5060576"/>
            <a:ext cx="1303094" cy="732837"/>
            <a:chOff x="4817689" y="5338275"/>
            <a:chExt cx="2573711" cy="865973"/>
          </a:xfrm>
        </p:grpSpPr>
        <p:sp>
          <p:nvSpPr>
            <p:cNvPr id="94" name="Rectangle à coins arrondis 93"/>
            <p:cNvSpPr/>
            <p:nvPr/>
          </p:nvSpPr>
          <p:spPr>
            <a:xfrm>
              <a:off x="4869677" y="5338275"/>
              <a:ext cx="2452643" cy="865973"/>
            </a:xfrm>
            <a:prstGeom prst="roundRect">
              <a:avLst/>
            </a:prstGeom>
            <a:solidFill>
              <a:srgbClr val="8EB042">
                <a:alpha val="80000"/>
              </a:srgbClr>
            </a:solidFill>
            <a:ln>
              <a:solidFill>
                <a:srgbClr val="1849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ZoneTexte 96"/>
            <p:cNvSpPr txBox="1"/>
            <p:nvPr/>
          </p:nvSpPr>
          <p:spPr>
            <a:xfrm>
              <a:off x="4817689" y="5423734"/>
              <a:ext cx="2573711" cy="691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Manque d’eau</a:t>
              </a:r>
              <a:endParaRPr lang="fr-FR" sz="1600" dirty="0">
                <a:solidFill>
                  <a:srgbClr val="18496A"/>
                </a:solidFill>
                <a:latin typeface="Trebuchet MS" panose="020B0603020202020204" pitchFamily="34" charset="0"/>
              </a:endParaRPr>
            </a:p>
          </p:txBody>
        </p:sp>
      </p:grpSp>
      <p:cxnSp>
        <p:nvCxnSpPr>
          <p:cNvPr id="99" name="Connecteur en angle 98"/>
          <p:cNvCxnSpPr>
            <a:stCxn id="14" idx="2"/>
            <a:endCxn id="94" idx="0"/>
          </p:cNvCxnSpPr>
          <p:nvPr/>
        </p:nvCxnSpPr>
        <p:spPr>
          <a:xfrm rot="16200000" flipH="1">
            <a:off x="1084772" y="4631792"/>
            <a:ext cx="198019" cy="659548"/>
          </a:xfrm>
          <a:prstGeom prst="bentConnector3">
            <a:avLst>
              <a:gd name="adj1" fmla="val 50000"/>
            </a:avLst>
          </a:prstGeom>
          <a:ln w="38100">
            <a:solidFill>
              <a:srgbClr val="18496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/>
          <p:cNvCxnSpPr/>
          <p:nvPr/>
        </p:nvCxnSpPr>
        <p:spPr>
          <a:xfrm>
            <a:off x="858226" y="4725824"/>
            <a:ext cx="0" cy="235742"/>
          </a:xfrm>
          <a:prstGeom prst="line">
            <a:avLst/>
          </a:prstGeom>
          <a:ln w="38100">
            <a:solidFill>
              <a:srgbClr val="18496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en angle 104"/>
          <p:cNvCxnSpPr>
            <a:stCxn id="83" idx="2"/>
            <a:endCxn id="94" idx="0"/>
          </p:cNvCxnSpPr>
          <p:nvPr/>
        </p:nvCxnSpPr>
        <p:spPr>
          <a:xfrm rot="5400000">
            <a:off x="1624704" y="4478313"/>
            <a:ext cx="471114" cy="693412"/>
          </a:xfrm>
          <a:prstGeom prst="bentConnector3">
            <a:avLst>
              <a:gd name="adj1" fmla="val 77209"/>
            </a:avLst>
          </a:prstGeom>
          <a:ln w="38100">
            <a:solidFill>
              <a:srgbClr val="18496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e 108"/>
          <p:cNvGrpSpPr/>
          <p:nvPr/>
        </p:nvGrpSpPr>
        <p:grpSpPr>
          <a:xfrm>
            <a:off x="3011108" y="3860947"/>
            <a:ext cx="1303094" cy="732837"/>
            <a:chOff x="4817689" y="5338275"/>
            <a:chExt cx="2573711" cy="865973"/>
          </a:xfrm>
        </p:grpSpPr>
        <p:sp>
          <p:nvSpPr>
            <p:cNvPr id="110" name="Rectangle à coins arrondis 109"/>
            <p:cNvSpPr/>
            <p:nvPr/>
          </p:nvSpPr>
          <p:spPr>
            <a:xfrm>
              <a:off x="4869677" y="5338275"/>
              <a:ext cx="2452643" cy="865973"/>
            </a:xfrm>
            <a:prstGeom prst="roundRect">
              <a:avLst/>
            </a:prstGeom>
            <a:solidFill>
              <a:srgbClr val="8EB042">
                <a:alpha val="80000"/>
              </a:srgbClr>
            </a:solidFill>
            <a:ln>
              <a:solidFill>
                <a:srgbClr val="1849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ZoneTexte 110"/>
            <p:cNvSpPr txBox="1"/>
            <p:nvPr/>
          </p:nvSpPr>
          <p:spPr>
            <a:xfrm>
              <a:off x="4817689" y="5423734"/>
              <a:ext cx="2573711" cy="691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Arbres de petite taille</a:t>
              </a:r>
              <a:endParaRPr lang="fr-FR" sz="1600" dirty="0">
                <a:solidFill>
                  <a:srgbClr val="18496A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112" name="Groupe 111"/>
          <p:cNvGrpSpPr/>
          <p:nvPr/>
        </p:nvGrpSpPr>
        <p:grpSpPr>
          <a:xfrm>
            <a:off x="4347537" y="3856620"/>
            <a:ext cx="1190138" cy="732841"/>
            <a:chOff x="4817689" y="5338275"/>
            <a:chExt cx="2573711" cy="865973"/>
          </a:xfrm>
        </p:grpSpPr>
        <p:sp>
          <p:nvSpPr>
            <p:cNvPr id="113" name="Rectangle à coins arrondis 112"/>
            <p:cNvSpPr/>
            <p:nvPr/>
          </p:nvSpPr>
          <p:spPr>
            <a:xfrm>
              <a:off x="4869677" y="5338275"/>
              <a:ext cx="2452643" cy="865973"/>
            </a:xfrm>
            <a:prstGeom prst="roundRect">
              <a:avLst/>
            </a:prstGeom>
            <a:solidFill>
              <a:srgbClr val="8EB042">
                <a:alpha val="80000"/>
              </a:srgbClr>
            </a:solidFill>
            <a:ln>
              <a:solidFill>
                <a:srgbClr val="1849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ZoneTexte 113"/>
            <p:cNvSpPr txBox="1"/>
            <p:nvPr/>
          </p:nvSpPr>
          <p:spPr>
            <a:xfrm>
              <a:off x="4817689" y="5423734"/>
              <a:ext cx="2573711" cy="457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Perte de </a:t>
              </a:r>
              <a:r>
                <a:rPr lang="fr-FR" sz="1600" dirty="0" err="1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L.l</a:t>
              </a:r>
              <a:r>
                <a:rPr lang="fr-FR" sz="1600" dirty="0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.</a:t>
              </a:r>
              <a:endParaRPr lang="fr-FR" sz="1600" dirty="0">
                <a:solidFill>
                  <a:srgbClr val="18496A"/>
                </a:solidFill>
                <a:latin typeface="Trebuchet MS" panose="020B0603020202020204" pitchFamily="34" charset="0"/>
              </a:endParaRPr>
            </a:p>
          </p:txBody>
        </p:sp>
      </p:grpSp>
      <p:cxnSp>
        <p:nvCxnSpPr>
          <p:cNvPr id="115" name="Connecteur en angle 114"/>
          <p:cNvCxnSpPr>
            <a:stCxn id="40" idx="2"/>
            <a:endCxn id="110" idx="0"/>
          </p:cNvCxnSpPr>
          <p:nvPr/>
        </p:nvCxnSpPr>
        <p:spPr>
          <a:xfrm rot="16200000" flipH="1">
            <a:off x="3219163" y="3421781"/>
            <a:ext cx="402105" cy="476225"/>
          </a:xfrm>
          <a:prstGeom prst="bentConnector3">
            <a:avLst>
              <a:gd name="adj1" fmla="val 50000"/>
            </a:avLst>
          </a:prstGeom>
          <a:ln w="38100">
            <a:solidFill>
              <a:srgbClr val="18496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en angle 117"/>
          <p:cNvCxnSpPr>
            <a:stCxn id="44" idx="2"/>
            <a:endCxn id="110" idx="0"/>
          </p:cNvCxnSpPr>
          <p:nvPr/>
        </p:nvCxnSpPr>
        <p:spPr>
          <a:xfrm rot="5400000">
            <a:off x="4077679" y="3013628"/>
            <a:ext cx="427969" cy="1266669"/>
          </a:xfrm>
          <a:prstGeom prst="bentConnector3">
            <a:avLst>
              <a:gd name="adj1" fmla="val 53994"/>
            </a:avLst>
          </a:prstGeom>
          <a:ln w="38100">
            <a:solidFill>
              <a:srgbClr val="18496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en angle 121"/>
          <p:cNvCxnSpPr/>
          <p:nvPr/>
        </p:nvCxnSpPr>
        <p:spPr>
          <a:xfrm rot="16200000" flipH="1">
            <a:off x="3861489" y="2788001"/>
            <a:ext cx="397778" cy="1756551"/>
          </a:xfrm>
          <a:prstGeom prst="bentConnector3">
            <a:avLst>
              <a:gd name="adj1" fmla="val 50000"/>
            </a:avLst>
          </a:prstGeom>
          <a:ln w="38100">
            <a:solidFill>
              <a:srgbClr val="18496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en angle 129"/>
          <p:cNvCxnSpPr>
            <a:stCxn id="97" idx="3"/>
            <a:endCxn id="110" idx="2"/>
          </p:cNvCxnSpPr>
          <p:nvPr/>
        </p:nvCxnSpPr>
        <p:spPr>
          <a:xfrm flipV="1">
            <a:off x="2169429" y="4593784"/>
            <a:ext cx="1488899" cy="831500"/>
          </a:xfrm>
          <a:prstGeom prst="bentConnector2">
            <a:avLst/>
          </a:prstGeom>
          <a:ln w="38100">
            <a:solidFill>
              <a:srgbClr val="1849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en angle 130"/>
          <p:cNvCxnSpPr>
            <a:stCxn id="94" idx="3"/>
            <a:endCxn id="113" idx="2"/>
          </p:cNvCxnSpPr>
          <p:nvPr/>
        </p:nvCxnSpPr>
        <p:spPr>
          <a:xfrm flipV="1">
            <a:off x="2134453" y="4589461"/>
            <a:ext cx="2804201" cy="837534"/>
          </a:xfrm>
          <a:prstGeom prst="bentConnector2">
            <a:avLst/>
          </a:prstGeom>
          <a:ln w="38100">
            <a:solidFill>
              <a:srgbClr val="1849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137"/>
          <p:cNvCxnSpPr>
            <a:stCxn id="55" idx="2"/>
            <a:endCxn id="142" idx="0"/>
          </p:cNvCxnSpPr>
          <p:nvPr/>
        </p:nvCxnSpPr>
        <p:spPr>
          <a:xfrm flipH="1">
            <a:off x="6493241" y="3313401"/>
            <a:ext cx="3953" cy="295364"/>
          </a:xfrm>
          <a:prstGeom prst="line">
            <a:avLst/>
          </a:prstGeom>
          <a:ln w="38100">
            <a:solidFill>
              <a:srgbClr val="18496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1" name="Groupe 140"/>
          <p:cNvGrpSpPr/>
          <p:nvPr/>
        </p:nvGrpSpPr>
        <p:grpSpPr>
          <a:xfrm>
            <a:off x="5902124" y="3608765"/>
            <a:ext cx="1190138" cy="732841"/>
            <a:chOff x="4817689" y="5338275"/>
            <a:chExt cx="2573711" cy="865973"/>
          </a:xfrm>
        </p:grpSpPr>
        <p:sp>
          <p:nvSpPr>
            <p:cNvPr id="142" name="Rectangle à coins arrondis 141"/>
            <p:cNvSpPr/>
            <p:nvPr/>
          </p:nvSpPr>
          <p:spPr>
            <a:xfrm>
              <a:off x="4869677" y="5338275"/>
              <a:ext cx="2452643" cy="865973"/>
            </a:xfrm>
            <a:prstGeom prst="roundRect">
              <a:avLst/>
            </a:prstGeom>
            <a:solidFill>
              <a:srgbClr val="8EB042">
                <a:alpha val="80000"/>
              </a:srgbClr>
            </a:solidFill>
            <a:ln>
              <a:solidFill>
                <a:srgbClr val="1849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3" name="ZoneTexte 142"/>
            <p:cNvSpPr txBox="1"/>
            <p:nvPr/>
          </p:nvSpPr>
          <p:spPr>
            <a:xfrm>
              <a:off x="4817689" y="5423734"/>
              <a:ext cx="2573711" cy="691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Clôture en bois</a:t>
              </a:r>
              <a:endParaRPr lang="fr-FR" sz="1600" dirty="0">
                <a:solidFill>
                  <a:srgbClr val="18496A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144" name="Groupe 143"/>
          <p:cNvGrpSpPr/>
          <p:nvPr/>
        </p:nvGrpSpPr>
        <p:grpSpPr>
          <a:xfrm>
            <a:off x="9337126" y="3839501"/>
            <a:ext cx="2019276" cy="903318"/>
            <a:chOff x="4817689" y="5338275"/>
            <a:chExt cx="2573711" cy="1067420"/>
          </a:xfrm>
        </p:grpSpPr>
        <p:sp>
          <p:nvSpPr>
            <p:cNvPr id="145" name="Rectangle à coins arrondis 144"/>
            <p:cNvSpPr/>
            <p:nvPr/>
          </p:nvSpPr>
          <p:spPr>
            <a:xfrm>
              <a:off x="4869677" y="5338275"/>
              <a:ext cx="2452643" cy="865973"/>
            </a:xfrm>
            <a:prstGeom prst="roundRect">
              <a:avLst/>
            </a:prstGeom>
            <a:solidFill>
              <a:srgbClr val="8EB042">
                <a:alpha val="80000"/>
              </a:srgbClr>
            </a:solidFill>
            <a:ln>
              <a:solidFill>
                <a:srgbClr val="1849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6" name="ZoneTexte 145"/>
            <p:cNvSpPr txBox="1"/>
            <p:nvPr/>
          </p:nvSpPr>
          <p:spPr>
            <a:xfrm>
              <a:off x="4817689" y="5423734"/>
              <a:ext cx="2573711" cy="981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Présence d’animaux sauvages</a:t>
              </a:r>
              <a:endParaRPr lang="fr-FR" sz="1600" dirty="0">
                <a:solidFill>
                  <a:srgbClr val="18496A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150" name="Groupe 149"/>
          <p:cNvGrpSpPr/>
          <p:nvPr/>
        </p:nvGrpSpPr>
        <p:grpSpPr>
          <a:xfrm>
            <a:off x="6257375" y="5539239"/>
            <a:ext cx="1335229" cy="612051"/>
            <a:chOff x="4817690" y="3355649"/>
            <a:chExt cx="2573710" cy="549779"/>
          </a:xfrm>
        </p:grpSpPr>
        <p:sp>
          <p:nvSpPr>
            <p:cNvPr id="151" name="Rectangle à coins arrondis 150"/>
            <p:cNvSpPr/>
            <p:nvPr/>
          </p:nvSpPr>
          <p:spPr>
            <a:xfrm>
              <a:off x="4869678" y="3355649"/>
              <a:ext cx="2452642" cy="549779"/>
            </a:xfrm>
            <a:prstGeom prst="roundRect">
              <a:avLst/>
            </a:prstGeom>
            <a:solidFill>
              <a:srgbClr val="8EB042">
                <a:alpha val="60000"/>
              </a:srgbClr>
            </a:solidFill>
            <a:ln>
              <a:solidFill>
                <a:srgbClr val="1849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2" name="ZoneTexte 151"/>
            <p:cNvSpPr txBox="1"/>
            <p:nvPr/>
          </p:nvSpPr>
          <p:spPr>
            <a:xfrm>
              <a:off x="4817690" y="3399103"/>
              <a:ext cx="2573710" cy="412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Pénibilité du travail</a:t>
              </a:r>
              <a:endParaRPr lang="fr-FR" sz="1600" dirty="0">
                <a:solidFill>
                  <a:srgbClr val="18496A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158" name="Groupe 157"/>
          <p:cNvGrpSpPr/>
          <p:nvPr/>
        </p:nvGrpSpPr>
        <p:grpSpPr>
          <a:xfrm>
            <a:off x="7619575" y="5539239"/>
            <a:ext cx="1335229" cy="633151"/>
            <a:chOff x="4817690" y="3355649"/>
            <a:chExt cx="2573710" cy="568732"/>
          </a:xfrm>
        </p:grpSpPr>
        <p:sp>
          <p:nvSpPr>
            <p:cNvPr id="159" name="Rectangle à coins arrondis 158"/>
            <p:cNvSpPr/>
            <p:nvPr/>
          </p:nvSpPr>
          <p:spPr>
            <a:xfrm>
              <a:off x="4869678" y="3355649"/>
              <a:ext cx="2452642" cy="549779"/>
            </a:xfrm>
            <a:prstGeom prst="roundRect">
              <a:avLst/>
            </a:prstGeom>
            <a:solidFill>
              <a:srgbClr val="8EB042">
                <a:alpha val="60000"/>
              </a:srgbClr>
            </a:solidFill>
            <a:ln>
              <a:solidFill>
                <a:srgbClr val="1849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0" name="ZoneTexte 159"/>
            <p:cNvSpPr txBox="1"/>
            <p:nvPr/>
          </p:nvSpPr>
          <p:spPr>
            <a:xfrm>
              <a:off x="4817690" y="3399103"/>
              <a:ext cx="2573710" cy="525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Charge de travail</a:t>
              </a:r>
              <a:endParaRPr lang="fr-FR" sz="1600" dirty="0">
                <a:solidFill>
                  <a:srgbClr val="18496A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161" name="Groupe 160"/>
          <p:cNvGrpSpPr/>
          <p:nvPr/>
        </p:nvGrpSpPr>
        <p:grpSpPr>
          <a:xfrm>
            <a:off x="8983430" y="5539225"/>
            <a:ext cx="1406162" cy="1114088"/>
            <a:chOff x="4751796" y="3355649"/>
            <a:chExt cx="2710435" cy="583395"/>
          </a:xfrm>
        </p:grpSpPr>
        <p:sp>
          <p:nvSpPr>
            <p:cNvPr id="162" name="Rectangle à coins arrondis 161"/>
            <p:cNvSpPr/>
            <p:nvPr/>
          </p:nvSpPr>
          <p:spPr>
            <a:xfrm>
              <a:off x="4869678" y="3355649"/>
              <a:ext cx="2452642" cy="549779"/>
            </a:xfrm>
            <a:prstGeom prst="roundRect">
              <a:avLst/>
            </a:prstGeom>
            <a:solidFill>
              <a:srgbClr val="8EB042">
                <a:alpha val="60000"/>
              </a:srgbClr>
            </a:solidFill>
            <a:ln>
              <a:solidFill>
                <a:srgbClr val="1849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3" name="ZoneTexte 162"/>
            <p:cNvSpPr txBox="1"/>
            <p:nvPr/>
          </p:nvSpPr>
          <p:spPr>
            <a:xfrm>
              <a:off x="4751796" y="3376730"/>
              <a:ext cx="2710435" cy="562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Non disponibilité de la main d’</a:t>
              </a:r>
              <a:r>
                <a:rPr lang="fr-FR" sz="1400" dirty="0" err="1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oeuvre</a:t>
              </a:r>
              <a:endParaRPr lang="fr-FR" sz="1400" dirty="0">
                <a:solidFill>
                  <a:srgbClr val="18496A"/>
                </a:solidFill>
                <a:latin typeface="Trebuchet MS" panose="020B0603020202020204" pitchFamily="34" charset="0"/>
              </a:endParaRPr>
            </a:p>
          </p:txBody>
        </p:sp>
      </p:grpSp>
      <p:cxnSp>
        <p:nvCxnSpPr>
          <p:cNvPr id="169" name="Connecteur en angle 168"/>
          <p:cNvCxnSpPr>
            <a:stCxn id="162" idx="0"/>
            <a:endCxn id="188" idx="2"/>
          </p:cNvCxnSpPr>
          <p:nvPr/>
        </p:nvCxnSpPr>
        <p:spPr>
          <a:xfrm rot="16200000" flipV="1">
            <a:off x="8565627" y="4424054"/>
            <a:ext cx="834099" cy="1396243"/>
          </a:xfrm>
          <a:prstGeom prst="bentConnector3">
            <a:avLst>
              <a:gd name="adj1" fmla="val 50000"/>
            </a:avLst>
          </a:prstGeom>
          <a:ln w="38100">
            <a:solidFill>
              <a:srgbClr val="1849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9" name="Groupe 198"/>
          <p:cNvGrpSpPr/>
          <p:nvPr/>
        </p:nvGrpSpPr>
        <p:grpSpPr>
          <a:xfrm>
            <a:off x="7577087" y="3813041"/>
            <a:ext cx="1414933" cy="892085"/>
            <a:chOff x="7647806" y="3792853"/>
            <a:chExt cx="1414933" cy="892085"/>
          </a:xfrm>
        </p:grpSpPr>
        <p:sp>
          <p:nvSpPr>
            <p:cNvPr id="188" name="Rectangle à coins arrondis 187"/>
            <p:cNvSpPr/>
            <p:nvPr/>
          </p:nvSpPr>
          <p:spPr>
            <a:xfrm>
              <a:off x="7647806" y="3792853"/>
              <a:ext cx="1414933" cy="892085"/>
            </a:xfrm>
            <a:prstGeom prst="roundRect">
              <a:avLst/>
            </a:prstGeom>
            <a:solidFill>
              <a:srgbClr val="8EB042">
                <a:alpha val="80000"/>
              </a:srgbClr>
            </a:solidFill>
            <a:ln>
              <a:solidFill>
                <a:srgbClr val="1849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9" name="ZoneTexte 188"/>
            <p:cNvSpPr txBox="1"/>
            <p:nvPr/>
          </p:nvSpPr>
          <p:spPr>
            <a:xfrm>
              <a:off x="7647806" y="3827262"/>
              <a:ext cx="14012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Manque de main d’</a:t>
              </a:r>
              <a:r>
                <a:rPr lang="fr-FR" sz="1600" dirty="0" err="1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oeuvre</a:t>
              </a:r>
              <a:endParaRPr lang="fr-FR" sz="1600" dirty="0">
                <a:solidFill>
                  <a:srgbClr val="18496A"/>
                </a:solidFill>
                <a:latin typeface="Trebuchet MS" panose="020B0603020202020204" pitchFamily="34" charset="0"/>
              </a:endParaRPr>
            </a:p>
          </p:txBody>
        </p:sp>
      </p:grpSp>
      <p:cxnSp>
        <p:nvCxnSpPr>
          <p:cNvPr id="203" name="Connecteur en angle 202"/>
          <p:cNvCxnSpPr>
            <a:stCxn id="159" idx="0"/>
            <a:endCxn id="188" idx="2"/>
          </p:cNvCxnSpPr>
          <p:nvPr/>
        </p:nvCxnSpPr>
        <p:spPr>
          <a:xfrm rot="5400000" flipH="1" flipV="1">
            <a:off x="7866599" y="5121284"/>
            <a:ext cx="834113" cy="1798"/>
          </a:xfrm>
          <a:prstGeom prst="bentConnector3">
            <a:avLst>
              <a:gd name="adj1" fmla="val 50000"/>
            </a:avLst>
          </a:prstGeom>
          <a:ln w="38100">
            <a:solidFill>
              <a:srgbClr val="1849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cteur en angle 205"/>
          <p:cNvCxnSpPr>
            <a:stCxn id="151" idx="0"/>
            <a:endCxn id="188" idx="2"/>
          </p:cNvCxnSpPr>
          <p:nvPr/>
        </p:nvCxnSpPr>
        <p:spPr>
          <a:xfrm rot="5400000" flipH="1" flipV="1">
            <a:off x="7185499" y="4440184"/>
            <a:ext cx="834113" cy="1363998"/>
          </a:xfrm>
          <a:prstGeom prst="bentConnector3">
            <a:avLst>
              <a:gd name="adj1" fmla="val 50000"/>
            </a:avLst>
          </a:prstGeom>
          <a:ln w="38100">
            <a:solidFill>
              <a:srgbClr val="1849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9" name="Groupe 208"/>
          <p:cNvGrpSpPr/>
          <p:nvPr/>
        </p:nvGrpSpPr>
        <p:grpSpPr>
          <a:xfrm>
            <a:off x="3420215" y="5796801"/>
            <a:ext cx="1965236" cy="668762"/>
            <a:chOff x="4869677" y="3355649"/>
            <a:chExt cx="2452642" cy="549779"/>
          </a:xfrm>
        </p:grpSpPr>
        <p:sp>
          <p:nvSpPr>
            <p:cNvPr id="210" name="Rectangle à coins arrondis 209"/>
            <p:cNvSpPr/>
            <p:nvPr/>
          </p:nvSpPr>
          <p:spPr>
            <a:xfrm>
              <a:off x="4869677" y="3355649"/>
              <a:ext cx="2452642" cy="549779"/>
            </a:xfrm>
            <a:prstGeom prst="roundRect">
              <a:avLst/>
            </a:prstGeom>
            <a:solidFill>
              <a:srgbClr val="8EB042">
                <a:alpha val="20000"/>
              </a:srgbClr>
            </a:solidFill>
            <a:ln>
              <a:solidFill>
                <a:srgbClr val="1849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1" name="ZoneTexte 210"/>
            <p:cNvSpPr txBox="1"/>
            <p:nvPr/>
          </p:nvSpPr>
          <p:spPr>
            <a:xfrm>
              <a:off x="4908058" y="3394561"/>
              <a:ext cx="2414257" cy="455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500" dirty="0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Aménagement partiel du périmètre</a:t>
              </a:r>
              <a:endParaRPr lang="fr-FR" sz="1500" dirty="0">
                <a:solidFill>
                  <a:srgbClr val="18496A"/>
                </a:solidFill>
                <a:latin typeface="Trebuchet MS" panose="020B0603020202020204" pitchFamily="34" charset="0"/>
              </a:endParaRPr>
            </a:p>
          </p:txBody>
        </p:sp>
      </p:grpSp>
      <p:cxnSp>
        <p:nvCxnSpPr>
          <p:cNvPr id="213" name="Connecteur en angle 212"/>
          <p:cNvCxnSpPr>
            <a:stCxn id="94" idx="2"/>
            <a:endCxn id="210" idx="1"/>
          </p:cNvCxnSpPr>
          <p:nvPr/>
        </p:nvCxnSpPr>
        <p:spPr>
          <a:xfrm rot="16200000" flipH="1">
            <a:off x="2298001" y="5008967"/>
            <a:ext cx="337769" cy="1906660"/>
          </a:xfrm>
          <a:prstGeom prst="bentConnector2">
            <a:avLst/>
          </a:prstGeom>
          <a:ln w="38100">
            <a:solidFill>
              <a:srgbClr val="1849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onnecteur en angle 213"/>
          <p:cNvCxnSpPr>
            <a:endCxn id="211" idx="3"/>
          </p:cNvCxnSpPr>
          <p:nvPr/>
        </p:nvCxnSpPr>
        <p:spPr>
          <a:xfrm rot="10800000" flipV="1">
            <a:off x="5385449" y="4497713"/>
            <a:ext cx="2191639" cy="1623420"/>
          </a:xfrm>
          <a:prstGeom prst="bentConnector3">
            <a:avLst>
              <a:gd name="adj1" fmla="val 69496"/>
            </a:avLst>
          </a:prstGeom>
          <a:ln w="38100">
            <a:solidFill>
              <a:srgbClr val="1849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necteur en angle 224"/>
          <p:cNvCxnSpPr>
            <a:stCxn id="66" idx="2"/>
            <a:endCxn id="188" idx="0"/>
          </p:cNvCxnSpPr>
          <p:nvPr/>
        </p:nvCxnSpPr>
        <p:spPr>
          <a:xfrm rot="5400000">
            <a:off x="8295359" y="3416840"/>
            <a:ext cx="385397" cy="407005"/>
          </a:xfrm>
          <a:prstGeom prst="bentConnector3">
            <a:avLst>
              <a:gd name="adj1" fmla="val 50000"/>
            </a:avLst>
          </a:prstGeom>
          <a:ln w="38100">
            <a:solidFill>
              <a:srgbClr val="18496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necteur en angle 227"/>
          <p:cNvCxnSpPr/>
          <p:nvPr/>
        </p:nvCxnSpPr>
        <p:spPr>
          <a:xfrm rot="16200000" flipH="1">
            <a:off x="9309881" y="2800775"/>
            <a:ext cx="411857" cy="1648501"/>
          </a:xfrm>
          <a:prstGeom prst="bentConnector3">
            <a:avLst>
              <a:gd name="adj1" fmla="val 50000"/>
            </a:avLst>
          </a:prstGeom>
          <a:ln w="38100">
            <a:solidFill>
              <a:srgbClr val="18496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3" name="Groupe 232"/>
          <p:cNvGrpSpPr/>
          <p:nvPr/>
        </p:nvGrpSpPr>
        <p:grpSpPr>
          <a:xfrm>
            <a:off x="9849892" y="1959651"/>
            <a:ext cx="1452312" cy="1061243"/>
            <a:chOff x="4869677" y="3355649"/>
            <a:chExt cx="2452642" cy="684109"/>
          </a:xfrm>
        </p:grpSpPr>
        <p:sp>
          <p:nvSpPr>
            <p:cNvPr id="234" name="Rectangle à coins arrondis 233"/>
            <p:cNvSpPr/>
            <p:nvPr/>
          </p:nvSpPr>
          <p:spPr>
            <a:xfrm>
              <a:off x="4869677" y="3355649"/>
              <a:ext cx="2452642" cy="549779"/>
            </a:xfrm>
            <a:prstGeom prst="roundRect">
              <a:avLst/>
            </a:prstGeom>
            <a:solidFill>
              <a:srgbClr val="8EB042">
                <a:alpha val="20000"/>
              </a:srgbClr>
            </a:solidFill>
            <a:ln>
              <a:solidFill>
                <a:srgbClr val="1849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5" name="ZoneTexte 234"/>
            <p:cNvSpPr txBox="1"/>
            <p:nvPr/>
          </p:nvSpPr>
          <p:spPr>
            <a:xfrm>
              <a:off x="4908058" y="3394561"/>
              <a:ext cx="2414257" cy="645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500" dirty="0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Utilisation de poudres et de pièges</a:t>
              </a:r>
              <a:endParaRPr lang="fr-FR" sz="1500" dirty="0">
                <a:solidFill>
                  <a:srgbClr val="18496A"/>
                </a:solidFill>
                <a:latin typeface="Trebuchet MS" panose="020B0603020202020204" pitchFamily="34" charset="0"/>
              </a:endParaRPr>
            </a:p>
          </p:txBody>
        </p:sp>
      </p:grpSp>
      <p:cxnSp>
        <p:nvCxnSpPr>
          <p:cNvPr id="236" name="Connecteur en angle 235"/>
          <p:cNvCxnSpPr>
            <a:stCxn id="145" idx="3"/>
            <a:endCxn id="235" idx="3"/>
          </p:cNvCxnSpPr>
          <p:nvPr/>
        </p:nvCxnSpPr>
        <p:spPr>
          <a:xfrm flipH="1" flipV="1">
            <a:off x="11302202" y="2520454"/>
            <a:ext cx="2" cy="1685468"/>
          </a:xfrm>
          <a:prstGeom prst="bentConnector3">
            <a:avLst>
              <a:gd name="adj1" fmla="val -11430000000"/>
            </a:avLst>
          </a:prstGeom>
          <a:ln w="38100">
            <a:solidFill>
              <a:srgbClr val="1849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9" name="Groupe 238"/>
          <p:cNvGrpSpPr/>
          <p:nvPr/>
        </p:nvGrpSpPr>
        <p:grpSpPr>
          <a:xfrm>
            <a:off x="3011109" y="3860948"/>
            <a:ext cx="1303094" cy="732837"/>
            <a:chOff x="4817689" y="5338275"/>
            <a:chExt cx="2573711" cy="865973"/>
          </a:xfrm>
        </p:grpSpPr>
        <p:sp>
          <p:nvSpPr>
            <p:cNvPr id="240" name="Rectangle à coins arrondis 239"/>
            <p:cNvSpPr/>
            <p:nvPr/>
          </p:nvSpPr>
          <p:spPr>
            <a:xfrm>
              <a:off x="4869677" y="5338275"/>
              <a:ext cx="2452643" cy="865973"/>
            </a:xfrm>
            <a:prstGeom prst="roundRect">
              <a:avLst/>
            </a:prstGeom>
            <a:solidFill>
              <a:srgbClr val="8EB042">
                <a:alpha val="80000"/>
              </a:srgbClr>
            </a:solidFill>
            <a:ln>
              <a:solidFill>
                <a:srgbClr val="1849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1" name="ZoneTexte 240"/>
            <p:cNvSpPr txBox="1"/>
            <p:nvPr/>
          </p:nvSpPr>
          <p:spPr>
            <a:xfrm>
              <a:off x="4817689" y="5423734"/>
              <a:ext cx="2573711" cy="691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solidFill>
                    <a:srgbClr val="18496A"/>
                  </a:solidFill>
                  <a:latin typeface="Trebuchet MS" panose="020B0603020202020204" pitchFamily="34" charset="0"/>
                </a:rPr>
                <a:t>Arbres de petite taille</a:t>
              </a:r>
              <a:endParaRPr lang="fr-FR" sz="1600" dirty="0">
                <a:solidFill>
                  <a:srgbClr val="18496A"/>
                </a:solidFill>
                <a:latin typeface="Trebuchet MS" panose="020B0603020202020204" pitchFamily="34" charset="0"/>
              </a:endParaRPr>
            </a:p>
          </p:txBody>
        </p:sp>
      </p:grpSp>
      <p:cxnSp>
        <p:nvCxnSpPr>
          <p:cNvPr id="242" name="Connecteur en angle 241"/>
          <p:cNvCxnSpPr/>
          <p:nvPr/>
        </p:nvCxnSpPr>
        <p:spPr>
          <a:xfrm rot="16200000" flipH="1">
            <a:off x="3861490" y="2788002"/>
            <a:ext cx="397778" cy="1756551"/>
          </a:xfrm>
          <a:prstGeom prst="bentConnector3">
            <a:avLst>
              <a:gd name="adj1" fmla="val 50000"/>
            </a:avLst>
          </a:prstGeom>
          <a:ln w="38100">
            <a:solidFill>
              <a:srgbClr val="18496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83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990102" y="348035"/>
            <a:ext cx="8211796" cy="1121842"/>
          </a:xfrm>
          <a:prstGeom prst="rect">
            <a:avLst/>
          </a:prstGeom>
          <a:noFill/>
          <a:ln w="38100">
            <a:solidFill>
              <a:srgbClr val="18496A"/>
            </a:solidFill>
          </a:ln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BE" smtClean="0">
                <a:solidFill>
                  <a:srgbClr val="18496A"/>
                </a:solidFill>
                <a:latin typeface="Trebuchet MS" panose="020B0603020202020204" pitchFamily="34" charset="0"/>
              </a:rPr>
              <a:t>Difficultés identifiées et réponses apportées</a:t>
            </a:r>
            <a:endParaRPr lang="fr-FR" dirty="0">
              <a:solidFill>
                <a:srgbClr val="18496A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466" y="1683693"/>
            <a:ext cx="6933068" cy="462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0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92" y="246596"/>
            <a:ext cx="1628528" cy="115064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76014" y="1828799"/>
            <a:ext cx="4614729" cy="4893647"/>
          </a:xfrm>
          <a:prstGeom prst="rect">
            <a:avLst/>
          </a:prstGeom>
          <a:solidFill>
            <a:srgbClr val="18496A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MERCI POUR VOTRE ATTENTION</a:t>
            </a:r>
            <a:endParaRPr lang="fr-FR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endParaRPr lang="fr-FR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endParaRPr lang="fr-FR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endParaRPr lang="fr-FR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endParaRPr lang="fr-FR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endParaRPr lang="fr-FR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endParaRPr lang="fr-FR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endParaRPr lang="fr-FR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endParaRPr lang="fr-FR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endParaRPr lang="fr-FR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endParaRPr lang="fr-F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5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8345855DB84241862B37689FD78242" ma:contentTypeVersion="13" ma:contentTypeDescription="Crée un document." ma:contentTypeScope="" ma:versionID="1a1f24652cec484c4359d54c52e272ed">
  <xsd:schema xmlns:xsd="http://www.w3.org/2001/XMLSchema" xmlns:xs="http://www.w3.org/2001/XMLSchema" xmlns:p="http://schemas.microsoft.com/office/2006/metadata/properties" xmlns:ns2="b263bec4-c491-4be8-a319-b34a694fddcb" xmlns:ns3="39005467-c817-450f-8966-541dfe557eb7" targetNamespace="http://schemas.microsoft.com/office/2006/metadata/properties" ma:root="true" ma:fieldsID="a9fad8c6109ebc4b60d4287234192260" ns2:_="" ns3:_="">
    <xsd:import namespace="b263bec4-c491-4be8-a319-b34a694fddcb"/>
    <xsd:import namespace="39005467-c817-450f-8966-541dfe557e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63bec4-c491-4be8-a319-b34a694fdd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05467-c817-450f-8966-541dfe557eb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0D9D87-4A6C-4477-93A4-26931DB534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63bec4-c491-4be8-a319-b34a694fddcb"/>
    <ds:schemaRef ds:uri="39005467-c817-450f-8966-541dfe557e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FF423F-3F7B-4ACC-8871-285EAB34262F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b263bec4-c491-4be8-a319-b34a694fddcb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39005467-c817-450f-8966-541dfe557eb7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BC987C3-EB81-4D84-8627-7BC4A29932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252</Words>
  <Application>Microsoft Office PowerPoint</Application>
  <PresentationFormat>Grand écran</PresentationFormat>
  <Paragraphs>78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Trebuchet MS</vt:lpstr>
      <vt:lpstr>Thème Office</vt:lpstr>
      <vt:lpstr>Présentation PowerPoint</vt:lpstr>
      <vt:lpstr>Dispositif Agroforestier</vt:lpstr>
      <vt:lpstr>Difficultés identifiées et réponses apportées</vt:lpstr>
      <vt:lpstr>Difficultés identifiées et réponses apportées</vt:lpstr>
      <vt:lpstr>Difficultés identifiées et réponses apportées</vt:lpstr>
      <vt:lpstr>Difficultés identifiées et réponses apportées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Dispositif Agroforestier</dc:title>
  <dc:creator>ULB COOPERATION</dc:creator>
  <cp:lastModifiedBy>Ousmane Touré</cp:lastModifiedBy>
  <cp:revision>59</cp:revision>
  <dcterms:created xsi:type="dcterms:W3CDTF">2021-11-24T09:14:06Z</dcterms:created>
  <dcterms:modified xsi:type="dcterms:W3CDTF">2022-01-04T09:31:21Z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0x0101005D8345855DB84241862B37689FD78242</vt:lpwstr>
  </property>
</Properties>
</file>