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22" r:id="rId3"/>
    <p:sldId id="321" r:id="rId4"/>
    <p:sldId id="308" r:id="rId5"/>
    <p:sldId id="307" r:id="rId6"/>
    <p:sldId id="309" r:id="rId7"/>
    <p:sldId id="339" r:id="rId8"/>
    <p:sldId id="320" r:id="rId9"/>
    <p:sldId id="352" r:id="rId10"/>
    <p:sldId id="323" r:id="rId11"/>
    <p:sldId id="348" r:id="rId12"/>
    <p:sldId id="349" r:id="rId13"/>
    <p:sldId id="336" r:id="rId14"/>
    <p:sldId id="350" r:id="rId15"/>
    <p:sldId id="328" r:id="rId16"/>
    <p:sldId id="327" r:id="rId17"/>
    <p:sldId id="330" r:id="rId18"/>
    <p:sldId id="329" r:id="rId19"/>
    <p:sldId id="331" r:id="rId20"/>
    <p:sldId id="332" r:id="rId21"/>
    <p:sldId id="333" r:id="rId22"/>
    <p:sldId id="334" r:id="rId23"/>
    <p:sldId id="351" r:id="rId24"/>
    <p:sldId id="324" r:id="rId25"/>
    <p:sldId id="353" r:id="rId26"/>
    <p:sldId id="335" r:id="rId27"/>
    <p:sldId id="346" r:id="rId28"/>
    <p:sldId id="347" r:id="rId29"/>
    <p:sldId id="340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8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6EB5-2233-4018-9A1E-71F590CFCE38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9F2E9-4942-4A14-B2D5-B9C6134C3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43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Données provenant de Direction Régionale de Développement Rural (DRDR). Difficile d’avoir des données plus récentes</a:t>
            </a:r>
            <a:r>
              <a:rPr lang="fr-FR" baseline="0" dirty="0" smtClean="0"/>
              <a:t>. L’idée c’est de montrer l’effet de la dégradation des sols combiné à celle du dérèglement des systèmes pluviaux dans la région.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3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Approche participative tout au long du processus</a:t>
            </a:r>
            <a:r>
              <a:rPr lang="fr-FR" baseline="0" dirty="0" smtClean="0"/>
              <a:t> pour la </a:t>
            </a:r>
            <a:r>
              <a:rPr lang="fr-FR" baseline="0" dirty="0" err="1" smtClean="0"/>
              <a:t>co</a:t>
            </a:r>
            <a:r>
              <a:rPr lang="fr-FR" baseline="0" dirty="0" smtClean="0"/>
              <a:t>-construction de connaissances plus facile à adopter.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421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Formation et sensibilisation sur les pratiques agri-durables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Cf</a:t>
            </a:r>
            <a:r>
              <a:rPr lang="fr-FR" baseline="0" dirty="0" smtClean="0"/>
              <a:t> fiche des pratiques). Types de formation: Partage entre les pairs, visites d’échange, formation pratiques sur le terrain, atelier de partage villageois…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034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782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669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8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CILSS: Comité Inter-Etats</a:t>
            </a:r>
            <a:r>
              <a:rPr lang="fr-FR" baseline="0" dirty="0" smtClean="0"/>
              <a:t> de Lutte contre la Sècheresse dans le Sahel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4 communes où</a:t>
            </a:r>
            <a:r>
              <a:rPr lang="fr-FR" baseline="0" dirty="0" smtClean="0"/>
              <a:t> nous intervenons dans le cadre du PER (1 et 2).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17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Diagnostics en début de projet et interrogations pour définir l’approche à suivre dans le cadre</a:t>
            </a:r>
            <a:r>
              <a:rPr lang="fr-FR" baseline="0" dirty="0" smtClean="0"/>
              <a:t> du PER2.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6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4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Arbres </a:t>
            </a:r>
            <a:r>
              <a:rPr lang="fr-FR" dirty="0" err="1" smtClean="0"/>
              <a:t>fertilitaires</a:t>
            </a:r>
            <a:r>
              <a:rPr lang="fr-FR" dirty="0" smtClean="0"/>
              <a:t> : </a:t>
            </a:r>
            <a:r>
              <a:rPr lang="fr-FR" dirty="0" err="1" smtClean="0"/>
              <a:t>Albizia</a:t>
            </a:r>
            <a:r>
              <a:rPr lang="fr-FR" dirty="0" smtClean="0"/>
              <a:t> </a:t>
            </a:r>
            <a:r>
              <a:rPr lang="fr-FR" dirty="0" err="1" smtClean="0"/>
              <a:t>lebbeck</a:t>
            </a:r>
            <a:r>
              <a:rPr lang="fr-FR" dirty="0" smtClean="0"/>
              <a:t>, </a:t>
            </a:r>
            <a:r>
              <a:rPr lang="fr-FR" dirty="0" err="1" smtClean="0"/>
              <a:t>Samanea</a:t>
            </a:r>
            <a:r>
              <a:rPr lang="fr-FR" dirty="0" smtClean="0"/>
              <a:t> </a:t>
            </a:r>
            <a:r>
              <a:rPr lang="fr-FR" dirty="0" err="1" smtClean="0"/>
              <a:t>saman</a:t>
            </a:r>
            <a:r>
              <a:rPr lang="fr-FR" dirty="0" smtClean="0"/>
              <a:t>, </a:t>
            </a:r>
            <a:r>
              <a:rPr lang="fr-FR" dirty="0" err="1" smtClean="0"/>
              <a:t>Leucaena</a:t>
            </a:r>
            <a:r>
              <a:rPr lang="fr-FR" dirty="0" smtClean="0"/>
              <a:t> </a:t>
            </a:r>
            <a:r>
              <a:rPr lang="fr-FR" dirty="0" err="1" smtClean="0"/>
              <a:t>leucocephala</a:t>
            </a:r>
            <a:r>
              <a:rPr lang="fr-FR" dirty="0" smtClean="0"/>
              <a:t>; </a:t>
            </a:r>
            <a:r>
              <a:rPr lang="fr-FR" dirty="0" err="1" smtClean="0"/>
              <a:t>Albizia</a:t>
            </a:r>
            <a:r>
              <a:rPr lang="fr-FR" dirty="0" smtClean="0"/>
              <a:t> </a:t>
            </a:r>
            <a:r>
              <a:rPr lang="fr-FR" dirty="0" err="1" smtClean="0"/>
              <a:t>chevalieri</a:t>
            </a:r>
            <a:r>
              <a:rPr lang="fr-FR" dirty="0" smtClean="0"/>
              <a:t>; </a:t>
            </a:r>
          </a:p>
          <a:p>
            <a:r>
              <a:rPr lang="fr-FR" dirty="0" smtClean="0"/>
              <a:t>Haie vive défensive : Acacia </a:t>
            </a:r>
            <a:r>
              <a:rPr lang="fr-FR" dirty="0" err="1" smtClean="0"/>
              <a:t>melifera</a:t>
            </a:r>
            <a:r>
              <a:rPr lang="fr-FR" dirty="0" smtClean="0"/>
              <a:t>;</a:t>
            </a:r>
          </a:p>
          <a:p>
            <a:r>
              <a:rPr lang="fr-FR" dirty="0" smtClean="0"/>
              <a:t>Brise vent : Senna </a:t>
            </a:r>
            <a:r>
              <a:rPr lang="fr-FR" dirty="0" err="1" smtClean="0"/>
              <a:t>siamea</a:t>
            </a:r>
            <a:r>
              <a:rPr lang="fr-FR" dirty="0" smtClean="0"/>
              <a:t>; </a:t>
            </a:r>
            <a:r>
              <a:rPr lang="fr-FR" dirty="0" err="1" smtClean="0"/>
              <a:t>Moringa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oleifera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874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maximum</a:t>
            </a:r>
            <a:r>
              <a:rPr lang="fr-FR" baseline="0" dirty="0" smtClean="0"/>
              <a:t> de personnes sont invitées à participer pour augmenter le nombre de pépiniéristes dans les villages.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610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9F2E9-4942-4A14-B2D5-B9C6134C348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736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92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5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3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8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62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22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4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20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1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854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20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7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62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17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36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61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8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94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43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25CCB-5EB5-49A3-B59A-885F398E3676}" type="datetimeFigureOut">
              <a:rPr lang="fr-FR" smtClean="0"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B794-3626-4D27-8160-B3DE8650E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28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F4E9036-8444-0F46-9624-CE20CE11DDD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30/11/2021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7BBD59-EB63-8B48-9593-AFAC8FEDC70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5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wa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3200"/>
            <a:ext cx="2609004" cy="2844800"/>
          </a:xfrm>
          <a:prstGeom prst="rect">
            <a:avLst/>
          </a:prstGeom>
        </p:spPr>
      </p:pic>
      <p:pic>
        <p:nvPicPr>
          <p:cNvPr id="8" name="Image 7" descr="wa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48015"/>
            <a:ext cx="2609004" cy="2844800"/>
          </a:xfrm>
          <a:prstGeom prst="rect">
            <a:avLst/>
          </a:prstGeom>
        </p:spPr>
      </p:pic>
      <p:pic>
        <p:nvPicPr>
          <p:cNvPr id="7" name="Image 6" descr="wa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90"/>
            <a:ext cx="2609004" cy="2844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8294" y="2113002"/>
            <a:ext cx="5512442" cy="1470025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fr-FR" sz="3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3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3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AGROFORESTERIE:</a:t>
            </a:r>
            <a:br>
              <a:rPr lang="fr-FR" sz="3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32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APPROCHE DEVELOPPEE PAR AM BE KOUN</a:t>
            </a:r>
            <a: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fr-FR" sz="200" dirty="0" smtClean="0">
                <a:solidFill>
                  <a:prstClr val="black">
                    <a:tint val="75000"/>
                  </a:prstClr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fr-FR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Région </a:t>
            </a:r>
            <a:r>
              <a:rPr lang="fr-FR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de Tambacounda, </a:t>
            </a:r>
            <a:r>
              <a:rPr lang="fr-FR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SENEGAL</a:t>
            </a:r>
            <a:endParaRPr lang="fr-FR" sz="24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70532" y="4941168"/>
            <a:ext cx="2031222" cy="378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fr-FR" dirty="0" smtClean="0">
                <a:solidFill>
                  <a:prstClr val="black"/>
                </a:solidFill>
                <a:latin typeface="Bookman Old Style"/>
                <a:cs typeface="Bookman Old Style"/>
              </a:rPr>
              <a:t>Novembre 2021</a:t>
            </a:r>
            <a:endParaRPr lang="fr-FR" dirty="0">
              <a:solidFill>
                <a:prstClr val="black"/>
              </a:solidFill>
              <a:latin typeface="Bookman Old Style"/>
              <a:cs typeface="Bookman Old Style"/>
            </a:endParaRPr>
          </a:p>
        </p:txBody>
      </p:sp>
      <p:pic>
        <p:nvPicPr>
          <p:cNvPr id="11" name="Imag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099" y="36025"/>
            <a:ext cx="1385994" cy="130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291" y="1909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22" y="456840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24" y="211455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6093296"/>
            <a:ext cx="864096" cy="62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13" y="6111598"/>
            <a:ext cx="1224136" cy="6028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63" y="6033818"/>
            <a:ext cx="1440160" cy="6806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033817"/>
            <a:ext cx="775343" cy="67648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24" y="6033816"/>
            <a:ext cx="932156" cy="67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4. </a:t>
            </a:r>
            <a:r>
              <a:rPr lang="fr-BE" dirty="0" smtClean="0"/>
              <a:t>Démarche globale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400" dirty="0" smtClean="0"/>
              <a:t>Comment on imaginait l’accueil de la nouvelle, des arbres dans les parcelles: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07B89EBF-BD82-451B-95C6-E13CA34B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75" y="2348880"/>
            <a:ext cx="6912768" cy="38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4. </a:t>
            </a:r>
            <a:r>
              <a:rPr lang="fr-BE" dirty="0" smtClean="0"/>
              <a:t>Démarche globale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400" dirty="0"/>
              <a:t>Ce qui </a:t>
            </a:r>
            <a:r>
              <a:rPr lang="fr-FR" sz="2400" dirty="0" smtClean="0"/>
              <a:t>s’est </a:t>
            </a:r>
            <a:r>
              <a:rPr lang="fr-FR" sz="2400" dirty="0"/>
              <a:t>réellement passé: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42D2D9D6-87AB-4B43-A5B5-E4ACB4242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1471054"/>
            <a:ext cx="3410394" cy="28235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D2164899-095A-4D76-B850-6F59085E0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24" y="1487536"/>
            <a:ext cx="3401217" cy="27765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AF76459C-4066-49F7-A998-088F7B05A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48" y="435308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0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Atelier d’information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3456384" cy="3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40360" cy="33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4964795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prstClr val="black"/>
                </a:solidFill>
              </a:rPr>
              <a:t>Présentation détaillée </a:t>
            </a:r>
            <a:r>
              <a:rPr lang="fr-FR" dirty="0" smtClean="0">
                <a:solidFill>
                  <a:prstClr val="black"/>
                </a:solidFill>
              </a:rPr>
              <a:t>du projet et de l’approche retour des arbres dans les parcelles, échange </a:t>
            </a:r>
            <a:r>
              <a:rPr lang="fr-FR" dirty="0">
                <a:solidFill>
                  <a:prstClr val="black"/>
                </a:solidFill>
              </a:rPr>
              <a:t>avec les partenaires locaux et les bénéficiaires </a:t>
            </a:r>
            <a:r>
              <a:rPr lang="fr-FR" dirty="0" smtClean="0">
                <a:solidFill>
                  <a:prstClr val="black"/>
                </a:solidFill>
              </a:rPr>
              <a:t>des villages ciblés sur </a:t>
            </a:r>
            <a:r>
              <a:rPr lang="fr-FR" dirty="0">
                <a:solidFill>
                  <a:prstClr val="black"/>
                </a:solidFill>
              </a:rPr>
              <a:t>l’exécution du projet.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65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400" dirty="0" smtClean="0"/>
              <a:t>La réaction des STD et autres autorités locales: 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F691380-5BDF-4E15-A69D-FB248E401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38" y="1744500"/>
            <a:ext cx="6799607" cy="38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Délimitation des champs de cultures</a:t>
            </a:r>
            <a:endParaRPr lang="fr-FR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5" y="1408806"/>
            <a:ext cx="3114778" cy="32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64141" y="4780773"/>
            <a:ext cx="6931202" cy="635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Délimitation et mise en place des clôtures 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90" y="1413050"/>
            <a:ext cx="3659854" cy="32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989879" y="764704"/>
            <a:ext cx="6995297" cy="583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- Mise en place des puits</a:t>
            </a:r>
            <a:endParaRPr lang="fr-FR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0203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05294" y="4831399"/>
            <a:ext cx="6931202" cy="995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Puits traditionnels pour les EF,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Puits hydrauliques et système d’exhaure solaire pour les GIE maraichers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36" y="1408806"/>
            <a:ext cx="3501956" cy="32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800" dirty="0" smtClean="0"/>
              <a:t>Dotation en petit matériel agricole</a:t>
            </a:r>
            <a:endParaRPr lang="fr-FR" sz="2800" dirty="0"/>
          </a:p>
        </p:txBody>
      </p:sp>
      <p:sp>
        <p:nvSpPr>
          <p:cNvPr id="24" name="Rectangle 23"/>
          <p:cNvSpPr/>
          <p:nvPr/>
        </p:nvSpPr>
        <p:spPr>
          <a:xfrm>
            <a:off x="2080374" y="4822976"/>
            <a:ext cx="693120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lot de matériels est remis à chaque bénéficiaire</a:t>
            </a:r>
          </a:p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arrosoirs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râteaux,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pelles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sceaux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houes</a:t>
            </a:r>
          </a:p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- 7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variétés de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semences forestières et des gaines de semis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537796"/>
            <a:ext cx="3477072" cy="311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340768"/>
            <a:ext cx="3024336" cy="367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5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Formation des pépiniéristes</a:t>
            </a:r>
            <a:endParaRPr lang="fr-FR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4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094" y="1408806"/>
            <a:ext cx="3299402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105294" y="4869160"/>
            <a:ext cx="693120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ateliers de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formations sur les techniques de mises en place et de suivi  d’une pépinière d’arbres  sont organisés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dans 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villages cibles.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Installation des pépinières villageoises</a:t>
            </a:r>
            <a:endParaRPr lang="fr-FR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4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094" y="1408806"/>
            <a:ext cx="3299402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 permettra aux villageois de pouvoir produire leur propre plantes fertilitaires, fruitiers, brises vent,…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Suivi des pépinières</a:t>
            </a:r>
            <a:endParaRPr lang="fr-FR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4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7094" y="1408806"/>
            <a:ext cx="3299402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105294" y="4693334"/>
            <a:ext cx="6715178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suivi rapproché est fait au niveau des villages pour assurer une bonne réussite des pépinières.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1. Contexte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908720"/>
            <a:ext cx="685110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 algn="just">
              <a:buNone/>
            </a:pPr>
            <a:r>
              <a:rPr lang="fr-FR" sz="2300" dirty="0"/>
              <a:t>Depuis plus de trois décennies, on assiste au Sénégal à un effondrement continu des performances de l’agriculture (rendements agronomiques, productivités agricoles, productions agricoles, revenus des paysans, baisse des produits de l’élevage etc</a:t>
            </a:r>
            <a:r>
              <a:rPr lang="fr-FR" sz="2300" dirty="0" smtClean="0"/>
              <a:t>..). </a:t>
            </a:r>
          </a:p>
          <a:p>
            <a:pPr marL="0" indent="0" algn="just">
              <a:buNone/>
            </a:pPr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270400"/>
              </p:ext>
            </p:extLst>
          </p:nvPr>
        </p:nvGraphicFramePr>
        <p:xfrm>
          <a:off x="2195736" y="3429000"/>
          <a:ext cx="6624737" cy="302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4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13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51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20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73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28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207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2289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3557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Espèce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Année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Arachide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Coton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Mil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Sorgho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Maïs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Riz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Fonio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Tl céréales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2004/2005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82407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12707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71118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46314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87198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1703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555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206888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2005/2006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70413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15426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47386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55014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89424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1189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777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193789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2006/2007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36626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14664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30744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30257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27713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3597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750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93061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 2007/2008 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31595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16244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33752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34113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34066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968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830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103728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2008/2009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75942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12256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88957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79781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59773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13631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2386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244528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2009/2010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59885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6389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47575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53369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30235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2772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106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134056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2010/2011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98479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6543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43070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46369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32637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2659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19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124741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2011/2012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26795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5133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24706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22492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11756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2710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61667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Moyenne 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60268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11170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48413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45964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46600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3654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677</a:t>
                      </a:r>
                      <a:endParaRPr lang="fr-F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145307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475656" y="6597352"/>
            <a:ext cx="3816424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tx1"/>
                </a:solidFill>
              </a:rPr>
              <a:t>DRDR Tambacounda 2013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740352" y="3933056"/>
            <a:ext cx="936104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729293" y="594928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1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-</a:t>
            </a:r>
            <a:r>
              <a:rPr lang="fr-FR" dirty="0" smtClean="0"/>
              <a:t> </a:t>
            </a:r>
            <a:r>
              <a:rPr lang="fr-FR" sz="2400" dirty="0" smtClean="0"/>
              <a:t>Mise à niveau sur la tran</a:t>
            </a:r>
            <a:r>
              <a:rPr lang="fr-FR" sz="2400" dirty="0"/>
              <a:t>splant</a:t>
            </a:r>
            <a:r>
              <a:rPr lang="fr-FR" sz="2400" dirty="0" smtClean="0"/>
              <a:t>ation des </a:t>
            </a:r>
            <a:r>
              <a:rPr lang="fr-FR" sz="2400" dirty="0"/>
              <a:t>arbres</a:t>
            </a:r>
            <a:r>
              <a:rPr lang="fr-FR" sz="2800" dirty="0" smtClean="0"/>
              <a:t> </a:t>
            </a:r>
            <a:endParaRPr lang="fr-FR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4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1597" y="1537796"/>
            <a:ext cx="3299402" cy="31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105294" y="4693334"/>
            <a:ext cx="678718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Mise à niveau sur les techniques en partant de leurs propres connaissances dans le domaine.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3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800" dirty="0" smtClean="0"/>
              <a:t>Formation sur l’aménagement des parcelles </a:t>
            </a:r>
            <a:endParaRPr lang="fr-FR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9911" y="1408806"/>
            <a:ext cx="3472261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5124" y="1408806"/>
            <a:ext cx="3299402" cy="328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105294" y="4693334"/>
            <a:ext cx="703870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bénéficiaires sont ensuite formés sur les techniques d’aménagement de leur parcelle en fonction du plan d’aménagement proposé.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3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sz="2200" dirty="0" smtClean="0"/>
              <a:t>La réaction des Exfam sur leur coexistence avec les arbres  </a:t>
            </a:r>
            <a:endParaRPr lang="fr-FR" sz="2200" dirty="0"/>
          </a:p>
        </p:txBody>
      </p:sp>
      <p:pic>
        <p:nvPicPr>
          <p:cNvPr id="11" name="Espace réservé du contenu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55172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4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Transplantation des arbres</a:t>
            </a:r>
            <a:endParaRPr lang="fr-FR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5294" y="1408806"/>
            <a:ext cx="3308977" cy="32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17136" y="4934843"/>
            <a:ext cx="623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Sous la supervision des agents de terrain.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87" y="1548327"/>
            <a:ext cx="3362794" cy="314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4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 algn="just">
              <a:buNone/>
            </a:pPr>
            <a:r>
              <a:rPr lang="fr-FR" sz="2400" dirty="0" smtClean="0"/>
              <a:t>Après les premières campagnes de reboisement et que le taux d’arbres dans les parcelles reste toujours faible…</a:t>
            </a:r>
            <a:endParaRPr lang="fr-FR" sz="2400" dirty="0"/>
          </a:p>
          <a:p>
            <a:pPr marL="0" indent="0" algn="just">
              <a:buNone/>
            </a:pPr>
            <a:endParaRPr lang="fr-FR" sz="2400" dirty="0"/>
          </a:p>
          <a:p>
            <a:pPr marL="0" indent="0" algn="just">
              <a:buNone/>
            </a:pPr>
            <a:endParaRPr lang="fr-FR" sz="24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3FD0647-5744-4794-B301-EB4B9A32E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68"/>
          <a:stretch/>
        </p:blipFill>
        <p:spPr>
          <a:xfrm>
            <a:off x="2090891" y="1916832"/>
            <a:ext cx="6931757" cy="39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4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Formations et sensibilisations</a:t>
            </a:r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96" y="1522487"/>
            <a:ext cx="3335220" cy="23086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6" y="4221088"/>
            <a:ext cx="3515883" cy="26369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522486"/>
            <a:ext cx="3203847" cy="24028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39" y="4005064"/>
            <a:ext cx="3150096" cy="27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4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Avant (2017) </a:t>
            </a:r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94" y="1309196"/>
            <a:ext cx="6762842" cy="54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5. Démarche globale</a:t>
            </a:r>
            <a:endParaRPr lang="fr-FR" sz="3600" dirty="0"/>
          </a:p>
        </p:txBody>
      </p:sp>
      <p:sp>
        <p:nvSpPr>
          <p:cNvPr id="44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7154121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Après (4ans) </a:t>
            </a:r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2105294" y="4693334"/>
            <a:ext cx="5707066" cy="1543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94" y="1368152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4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2043"/>
            <a:ext cx="820891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Am Be </a:t>
            </a:r>
            <a:r>
              <a:rPr lang="fr-FR" sz="48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Koun</a:t>
            </a:r>
            <a:r>
              <a:rPr lang="fr-FR" sz="4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– Solidarité </a:t>
            </a:r>
            <a:endParaRPr lang="fr-FR" sz="4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982211"/>
            <a:ext cx="820891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Pour un Développement Economique Local Durable </a:t>
            </a:r>
            <a:endParaRPr lang="fr-FR" sz="4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1. Contexte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908720"/>
            <a:ext cx="685110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 algn="just">
              <a:buNone/>
            </a:pPr>
            <a:r>
              <a:rPr lang="fr-FR" sz="2300" dirty="0"/>
              <a:t>Depuis plus de trois décennies, on assiste au Sénégal à un effondrement continu des performances de l’agriculture (rendements agronomiques, productivités agricoles, productions agricoles, revenus des paysans, baisse des produits de l’élevage etc</a:t>
            </a:r>
            <a:r>
              <a:rPr lang="fr-FR" sz="2300" dirty="0" smtClean="0"/>
              <a:t>..). </a:t>
            </a:r>
          </a:p>
          <a:p>
            <a:pPr marL="0" indent="0" algn="just">
              <a:buNone/>
            </a:pPr>
            <a:endParaRPr lang="fr-FR" sz="2300" dirty="0" smtClean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38148" y="3443199"/>
            <a:ext cx="6864675" cy="2394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300" dirty="0">
                <a:solidFill>
                  <a:schemeClr val="tx1"/>
                </a:solidFill>
              </a:rPr>
              <a:t>Cela étant dû principalement à la perte prononcée de la fertilité des</a:t>
            </a:r>
            <a:r>
              <a:rPr lang="fr-FR" sz="2300" b="1" dirty="0">
                <a:solidFill>
                  <a:schemeClr val="tx1"/>
                </a:solidFill>
              </a:rPr>
              <a:t> </a:t>
            </a:r>
            <a:r>
              <a:rPr lang="fr-FR" sz="2300" dirty="0">
                <a:solidFill>
                  <a:schemeClr val="tx1"/>
                </a:solidFill>
              </a:rPr>
              <a:t>sols. En effet, des études (réalisées par le CILSS en Novembre 2010) indiquent que sur les 3 805 000 ha de terres arables dont dispose le pays, 2 400 000 ha sont fortement dégradées (soit 63¨%).</a:t>
            </a:r>
          </a:p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89" y="5025205"/>
            <a:ext cx="1107206" cy="183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Localisation du projet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7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9878" y="1124745"/>
            <a:ext cx="7154121" cy="5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rme libre 8"/>
          <p:cNvSpPr/>
          <p:nvPr/>
        </p:nvSpPr>
        <p:spPr>
          <a:xfrm>
            <a:off x="5361445" y="4066155"/>
            <a:ext cx="2191296" cy="2299069"/>
          </a:xfrm>
          <a:custGeom>
            <a:avLst/>
            <a:gdLst>
              <a:gd name="connsiteX0" fmla="*/ 837474 w 2191296"/>
              <a:gd name="connsiteY0" fmla="*/ 7081 h 2299069"/>
              <a:gd name="connsiteX1" fmla="*/ 1092794 w 2191296"/>
              <a:gd name="connsiteY1" fmla="*/ 13019 h 2299069"/>
              <a:gd name="connsiteX2" fmla="*/ 1104669 w 2191296"/>
              <a:gd name="connsiteY2" fmla="*/ 113959 h 2299069"/>
              <a:gd name="connsiteX3" fmla="*/ 1104669 w 2191296"/>
              <a:gd name="connsiteY3" fmla="*/ 179274 h 2299069"/>
              <a:gd name="connsiteX4" fmla="*/ 1069043 w 2191296"/>
              <a:gd name="connsiteY4" fmla="*/ 238650 h 2299069"/>
              <a:gd name="connsiteX5" fmla="*/ 1027480 w 2191296"/>
              <a:gd name="connsiteY5" fmla="*/ 315840 h 2299069"/>
              <a:gd name="connsiteX6" fmla="*/ 985916 w 2191296"/>
              <a:gd name="connsiteY6" fmla="*/ 351466 h 2299069"/>
              <a:gd name="connsiteX7" fmla="*/ 950290 w 2191296"/>
              <a:gd name="connsiteY7" fmla="*/ 398967 h 2299069"/>
              <a:gd name="connsiteX8" fmla="*/ 950290 w 2191296"/>
              <a:gd name="connsiteY8" fmla="*/ 464281 h 2299069"/>
              <a:gd name="connsiteX9" fmla="*/ 932477 w 2191296"/>
              <a:gd name="connsiteY9" fmla="*/ 505845 h 2299069"/>
              <a:gd name="connsiteX10" fmla="*/ 920602 w 2191296"/>
              <a:gd name="connsiteY10" fmla="*/ 565222 h 2299069"/>
              <a:gd name="connsiteX11" fmla="*/ 950290 w 2191296"/>
              <a:gd name="connsiteY11" fmla="*/ 642411 h 2299069"/>
              <a:gd name="connsiteX12" fmla="*/ 956228 w 2191296"/>
              <a:gd name="connsiteY12" fmla="*/ 672100 h 2299069"/>
              <a:gd name="connsiteX13" fmla="*/ 985916 w 2191296"/>
              <a:gd name="connsiteY13" fmla="*/ 689913 h 2299069"/>
              <a:gd name="connsiteX14" fmla="*/ 1009667 w 2191296"/>
              <a:gd name="connsiteY14" fmla="*/ 648349 h 2299069"/>
              <a:gd name="connsiteX15" fmla="*/ 1039355 w 2191296"/>
              <a:gd name="connsiteY15" fmla="*/ 707726 h 2299069"/>
              <a:gd name="connsiteX16" fmla="*/ 1098732 w 2191296"/>
              <a:gd name="connsiteY16" fmla="*/ 707726 h 2299069"/>
              <a:gd name="connsiteX17" fmla="*/ 1122482 w 2191296"/>
              <a:gd name="connsiteY17" fmla="*/ 666162 h 2299069"/>
              <a:gd name="connsiteX18" fmla="*/ 1181859 w 2191296"/>
              <a:gd name="connsiteY18" fmla="*/ 731476 h 2299069"/>
              <a:gd name="connsiteX19" fmla="*/ 1270924 w 2191296"/>
              <a:gd name="connsiteY19" fmla="*/ 796790 h 2299069"/>
              <a:gd name="connsiteX20" fmla="*/ 1294674 w 2191296"/>
              <a:gd name="connsiteY20" fmla="*/ 879918 h 2299069"/>
              <a:gd name="connsiteX21" fmla="*/ 1276861 w 2191296"/>
              <a:gd name="connsiteY21" fmla="*/ 921481 h 2299069"/>
              <a:gd name="connsiteX22" fmla="*/ 1247173 w 2191296"/>
              <a:gd name="connsiteY22" fmla="*/ 933357 h 2299069"/>
              <a:gd name="connsiteX23" fmla="*/ 1223423 w 2191296"/>
              <a:gd name="connsiteY23" fmla="*/ 945232 h 2299069"/>
              <a:gd name="connsiteX24" fmla="*/ 1193734 w 2191296"/>
              <a:gd name="connsiteY24" fmla="*/ 933357 h 2299069"/>
              <a:gd name="connsiteX25" fmla="*/ 1169984 w 2191296"/>
              <a:gd name="connsiteY25" fmla="*/ 974920 h 2299069"/>
              <a:gd name="connsiteX26" fmla="*/ 1146233 w 2191296"/>
              <a:gd name="connsiteY26" fmla="*/ 1004609 h 2299069"/>
              <a:gd name="connsiteX27" fmla="*/ 1193734 w 2191296"/>
              <a:gd name="connsiteY27" fmla="*/ 1063985 h 2299069"/>
              <a:gd name="connsiteX28" fmla="*/ 1223423 w 2191296"/>
              <a:gd name="connsiteY28" fmla="*/ 1105549 h 2299069"/>
              <a:gd name="connsiteX29" fmla="*/ 1264986 w 2191296"/>
              <a:gd name="connsiteY29" fmla="*/ 1117424 h 2299069"/>
              <a:gd name="connsiteX30" fmla="*/ 1288737 w 2191296"/>
              <a:gd name="connsiteY30" fmla="*/ 1123362 h 2299069"/>
              <a:gd name="connsiteX31" fmla="*/ 1282799 w 2191296"/>
              <a:gd name="connsiteY31" fmla="*/ 1194614 h 2299069"/>
              <a:gd name="connsiteX32" fmla="*/ 1306550 w 2191296"/>
              <a:gd name="connsiteY32" fmla="*/ 1253990 h 2299069"/>
              <a:gd name="connsiteX33" fmla="*/ 1336238 w 2191296"/>
              <a:gd name="connsiteY33" fmla="*/ 1242115 h 2299069"/>
              <a:gd name="connsiteX34" fmla="*/ 1401552 w 2191296"/>
              <a:gd name="connsiteY34" fmla="*/ 1265866 h 2299069"/>
              <a:gd name="connsiteX35" fmla="*/ 1449054 w 2191296"/>
              <a:gd name="connsiteY35" fmla="*/ 1212427 h 2299069"/>
              <a:gd name="connsiteX36" fmla="*/ 1555932 w 2191296"/>
              <a:gd name="connsiteY36" fmla="*/ 1248053 h 2299069"/>
              <a:gd name="connsiteX37" fmla="*/ 1567807 w 2191296"/>
              <a:gd name="connsiteY37" fmla="*/ 1313367 h 2299069"/>
              <a:gd name="connsiteX38" fmla="*/ 1591558 w 2191296"/>
              <a:gd name="connsiteY38" fmla="*/ 1372744 h 2299069"/>
              <a:gd name="connsiteX39" fmla="*/ 1662810 w 2191296"/>
              <a:gd name="connsiteY39" fmla="*/ 1301492 h 2299069"/>
              <a:gd name="connsiteX40" fmla="*/ 1769687 w 2191296"/>
              <a:gd name="connsiteY40" fmla="*/ 1212427 h 2299069"/>
              <a:gd name="connsiteX41" fmla="*/ 1805313 w 2191296"/>
              <a:gd name="connsiteY41" fmla="*/ 1147113 h 2299069"/>
              <a:gd name="connsiteX42" fmla="*/ 1888441 w 2191296"/>
              <a:gd name="connsiteY42" fmla="*/ 1099611 h 2299069"/>
              <a:gd name="connsiteX43" fmla="*/ 1995319 w 2191296"/>
              <a:gd name="connsiteY43" fmla="*/ 1200551 h 2299069"/>
              <a:gd name="connsiteX44" fmla="*/ 2048758 w 2191296"/>
              <a:gd name="connsiteY44" fmla="*/ 1230240 h 2299069"/>
              <a:gd name="connsiteX45" fmla="*/ 2155636 w 2191296"/>
              <a:gd name="connsiteY45" fmla="*/ 1378681 h 2299069"/>
              <a:gd name="connsiteX46" fmla="*/ 2191261 w 2191296"/>
              <a:gd name="connsiteY46" fmla="*/ 1485559 h 2299069"/>
              <a:gd name="connsiteX47" fmla="*/ 2161573 w 2191296"/>
              <a:gd name="connsiteY47" fmla="*/ 1550874 h 2299069"/>
              <a:gd name="connsiteX48" fmla="*/ 2125947 w 2191296"/>
              <a:gd name="connsiteY48" fmla="*/ 1586500 h 2299069"/>
              <a:gd name="connsiteX49" fmla="*/ 2078446 w 2191296"/>
              <a:gd name="connsiteY49" fmla="*/ 1544936 h 2299069"/>
              <a:gd name="connsiteX50" fmla="*/ 1989381 w 2191296"/>
              <a:gd name="connsiteY50" fmla="*/ 1592437 h 2299069"/>
              <a:gd name="connsiteX51" fmla="*/ 1971568 w 2191296"/>
              <a:gd name="connsiteY51" fmla="*/ 1657751 h 2299069"/>
              <a:gd name="connsiteX52" fmla="*/ 1918129 w 2191296"/>
              <a:gd name="connsiteY52" fmla="*/ 1723066 h 2299069"/>
              <a:gd name="connsiteX53" fmla="*/ 1894378 w 2191296"/>
              <a:gd name="connsiteY53" fmla="*/ 1705253 h 2299069"/>
              <a:gd name="connsiteX54" fmla="*/ 1835002 w 2191296"/>
              <a:gd name="connsiteY54" fmla="*/ 1812131 h 2299069"/>
              <a:gd name="connsiteX55" fmla="*/ 1704373 w 2191296"/>
              <a:gd name="connsiteY55" fmla="*/ 1717128 h 2299069"/>
              <a:gd name="connsiteX56" fmla="*/ 1644997 w 2191296"/>
              <a:gd name="connsiteY56" fmla="*/ 1740879 h 2299069"/>
              <a:gd name="connsiteX57" fmla="*/ 1609371 w 2191296"/>
              <a:gd name="connsiteY57" fmla="*/ 1752754 h 2299069"/>
              <a:gd name="connsiteX58" fmla="*/ 1555932 w 2191296"/>
              <a:gd name="connsiteY58" fmla="*/ 1776505 h 2299069"/>
              <a:gd name="connsiteX59" fmla="*/ 1472804 w 2191296"/>
              <a:gd name="connsiteY59" fmla="*/ 1746816 h 2299069"/>
              <a:gd name="connsiteX60" fmla="*/ 1419365 w 2191296"/>
              <a:gd name="connsiteY60" fmla="*/ 1806193 h 2299069"/>
              <a:gd name="connsiteX61" fmla="*/ 1502493 w 2191296"/>
              <a:gd name="connsiteY61" fmla="*/ 1919009 h 2299069"/>
              <a:gd name="connsiteX62" fmla="*/ 1472804 w 2191296"/>
              <a:gd name="connsiteY62" fmla="*/ 1960572 h 2299069"/>
              <a:gd name="connsiteX63" fmla="*/ 1496555 w 2191296"/>
              <a:gd name="connsiteY63" fmla="*/ 2019949 h 2299069"/>
              <a:gd name="connsiteX64" fmla="*/ 1544056 w 2191296"/>
              <a:gd name="connsiteY64" fmla="*/ 2067450 h 2299069"/>
              <a:gd name="connsiteX65" fmla="*/ 1526243 w 2191296"/>
              <a:gd name="connsiteY65" fmla="*/ 2126827 h 2299069"/>
              <a:gd name="connsiteX66" fmla="*/ 1549994 w 2191296"/>
              <a:gd name="connsiteY66" fmla="*/ 2192141 h 2299069"/>
              <a:gd name="connsiteX67" fmla="*/ 1520306 w 2191296"/>
              <a:gd name="connsiteY67" fmla="*/ 2275268 h 2299069"/>
              <a:gd name="connsiteX68" fmla="*/ 1520306 w 2191296"/>
              <a:gd name="connsiteY68" fmla="*/ 2299019 h 2299069"/>
              <a:gd name="connsiteX69" fmla="*/ 1437178 w 2191296"/>
              <a:gd name="connsiteY69" fmla="*/ 2281206 h 2299069"/>
              <a:gd name="connsiteX70" fmla="*/ 1395615 w 2191296"/>
              <a:gd name="connsiteY70" fmla="*/ 2269331 h 2299069"/>
              <a:gd name="connsiteX71" fmla="*/ 1336238 w 2191296"/>
              <a:gd name="connsiteY71" fmla="*/ 2281206 h 2299069"/>
              <a:gd name="connsiteX72" fmla="*/ 1164046 w 2191296"/>
              <a:gd name="connsiteY72" fmla="*/ 2245580 h 2299069"/>
              <a:gd name="connsiteX73" fmla="*/ 1187797 w 2191296"/>
              <a:gd name="connsiteY73" fmla="*/ 2132764 h 2299069"/>
              <a:gd name="connsiteX74" fmla="*/ 1164046 w 2191296"/>
              <a:gd name="connsiteY74" fmla="*/ 2037762 h 2299069"/>
              <a:gd name="connsiteX75" fmla="*/ 1181859 w 2191296"/>
              <a:gd name="connsiteY75" fmla="*/ 2008074 h 2299069"/>
              <a:gd name="connsiteX76" fmla="*/ 1140295 w 2191296"/>
              <a:gd name="connsiteY76" fmla="*/ 1960572 h 2299069"/>
              <a:gd name="connsiteX77" fmla="*/ 1134358 w 2191296"/>
              <a:gd name="connsiteY77" fmla="*/ 1889320 h 2299069"/>
              <a:gd name="connsiteX78" fmla="*/ 1122482 w 2191296"/>
              <a:gd name="connsiteY78" fmla="*/ 1835881 h 2299069"/>
              <a:gd name="connsiteX79" fmla="*/ 1086856 w 2191296"/>
              <a:gd name="connsiteY79" fmla="*/ 1752754 h 2299069"/>
              <a:gd name="connsiteX80" fmla="*/ 1039355 w 2191296"/>
              <a:gd name="connsiteY80" fmla="*/ 1699315 h 2299069"/>
              <a:gd name="connsiteX81" fmla="*/ 1033417 w 2191296"/>
              <a:gd name="connsiteY81" fmla="*/ 1622126 h 2299069"/>
              <a:gd name="connsiteX82" fmla="*/ 1027480 w 2191296"/>
              <a:gd name="connsiteY82" fmla="*/ 1556811 h 2299069"/>
              <a:gd name="connsiteX83" fmla="*/ 979978 w 2191296"/>
              <a:gd name="connsiteY83" fmla="*/ 1497435 h 2299069"/>
              <a:gd name="connsiteX84" fmla="*/ 956228 w 2191296"/>
              <a:gd name="connsiteY84" fmla="*/ 1467746 h 2299069"/>
              <a:gd name="connsiteX85" fmla="*/ 962165 w 2191296"/>
              <a:gd name="connsiteY85" fmla="*/ 1414307 h 2299069"/>
              <a:gd name="connsiteX86" fmla="*/ 938415 w 2191296"/>
              <a:gd name="connsiteY86" fmla="*/ 1372744 h 2299069"/>
              <a:gd name="connsiteX87" fmla="*/ 956228 w 2191296"/>
              <a:gd name="connsiteY87" fmla="*/ 1343055 h 2299069"/>
              <a:gd name="connsiteX88" fmla="*/ 861225 w 2191296"/>
              <a:gd name="connsiteY88" fmla="*/ 1343055 h 2299069"/>
              <a:gd name="connsiteX89" fmla="*/ 884976 w 2191296"/>
              <a:gd name="connsiteY89" fmla="*/ 1253990 h 2299069"/>
              <a:gd name="connsiteX90" fmla="*/ 914664 w 2191296"/>
              <a:gd name="connsiteY90" fmla="*/ 1224302 h 2299069"/>
              <a:gd name="connsiteX91" fmla="*/ 867163 w 2191296"/>
              <a:gd name="connsiteY91" fmla="*/ 1218364 h 2299069"/>
              <a:gd name="connsiteX92" fmla="*/ 825599 w 2191296"/>
              <a:gd name="connsiteY92" fmla="*/ 1242115 h 2299069"/>
              <a:gd name="connsiteX93" fmla="*/ 819661 w 2191296"/>
              <a:gd name="connsiteY93" fmla="*/ 1141175 h 2299069"/>
              <a:gd name="connsiteX94" fmla="*/ 807786 w 2191296"/>
              <a:gd name="connsiteY94" fmla="*/ 1123362 h 2299069"/>
              <a:gd name="connsiteX95" fmla="*/ 778098 w 2191296"/>
              <a:gd name="connsiteY95" fmla="*/ 1170863 h 2299069"/>
              <a:gd name="connsiteX96" fmla="*/ 700908 w 2191296"/>
              <a:gd name="connsiteY96" fmla="*/ 1105549 h 2299069"/>
              <a:gd name="connsiteX97" fmla="*/ 611843 w 2191296"/>
              <a:gd name="connsiteY97" fmla="*/ 1075861 h 2299069"/>
              <a:gd name="connsiteX98" fmla="*/ 599968 w 2191296"/>
              <a:gd name="connsiteY98" fmla="*/ 1117424 h 2299069"/>
              <a:gd name="connsiteX99" fmla="*/ 516841 w 2191296"/>
              <a:gd name="connsiteY99" fmla="*/ 1111487 h 2299069"/>
              <a:gd name="connsiteX100" fmla="*/ 463402 w 2191296"/>
              <a:gd name="connsiteY100" fmla="*/ 1164926 h 2299069"/>
              <a:gd name="connsiteX101" fmla="*/ 392150 w 2191296"/>
              <a:gd name="connsiteY101" fmla="*/ 1206489 h 2299069"/>
              <a:gd name="connsiteX102" fmla="*/ 338711 w 2191296"/>
              <a:gd name="connsiteY102" fmla="*/ 1236177 h 2299069"/>
              <a:gd name="connsiteX103" fmla="*/ 261521 w 2191296"/>
              <a:gd name="connsiteY103" fmla="*/ 1236177 h 2299069"/>
              <a:gd name="connsiteX104" fmla="*/ 208082 w 2191296"/>
              <a:gd name="connsiteY104" fmla="*/ 1182739 h 2299069"/>
              <a:gd name="connsiteX105" fmla="*/ 154643 w 2191296"/>
              <a:gd name="connsiteY105" fmla="*/ 1135237 h 2299069"/>
              <a:gd name="connsiteX106" fmla="*/ 154643 w 2191296"/>
              <a:gd name="connsiteY106" fmla="*/ 1063985 h 2299069"/>
              <a:gd name="connsiteX107" fmla="*/ 113080 w 2191296"/>
              <a:gd name="connsiteY107" fmla="*/ 1028359 h 2299069"/>
              <a:gd name="connsiteX108" fmla="*/ 83391 w 2191296"/>
              <a:gd name="connsiteY108" fmla="*/ 1004609 h 2299069"/>
              <a:gd name="connsiteX109" fmla="*/ 47765 w 2191296"/>
              <a:gd name="connsiteY109" fmla="*/ 986796 h 2299069"/>
              <a:gd name="connsiteX110" fmla="*/ 264 w 2191296"/>
              <a:gd name="connsiteY110" fmla="*/ 974920 h 2299069"/>
              <a:gd name="connsiteX111" fmla="*/ 29952 w 2191296"/>
              <a:gd name="connsiteY111" fmla="*/ 915544 h 2299069"/>
              <a:gd name="connsiteX112" fmla="*/ 59641 w 2191296"/>
              <a:gd name="connsiteY112" fmla="*/ 879918 h 2299069"/>
              <a:gd name="connsiteX113" fmla="*/ 107142 w 2191296"/>
              <a:gd name="connsiteY113" fmla="*/ 826479 h 2299069"/>
              <a:gd name="connsiteX114" fmla="*/ 148706 w 2191296"/>
              <a:gd name="connsiteY114" fmla="*/ 820541 h 2299069"/>
              <a:gd name="connsiteX115" fmla="*/ 285272 w 2191296"/>
              <a:gd name="connsiteY115" fmla="*/ 963045 h 2299069"/>
              <a:gd name="connsiteX116" fmla="*/ 404025 w 2191296"/>
              <a:gd name="connsiteY116" fmla="*/ 838354 h 2299069"/>
              <a:gd name="connsiteX117" fmla="*/ 445589 w 2191296"/>
              <a:gd name="connsiteY117" fmla="*/ 778977 h 2299069"/>
              <a:gd name="connsiteX118" fmla="*/ 439651 w 2191296"/>
              <a:gd name="connsiteY118" fmla="*/ 683975 h 2299069"/>
              <a:gd name="connsiteX119" fmla="*/ 487152 w 2191296"/>
              <a:gd name="connsiteY119" fmla="*/ 618661 h 2299069"/>
              <a:gd name="connsiteX120" fmla="*/ 599968 w 2191296"/>
              <a:gd name="connsiteY120" fmla="*/ 511783 h 2299069"/>
              <a:gd name="connsiteX121" fmla="*/ 665282 w 2191296"/>
              <a:gd name="connsiteY121" fmla="*/ 410842 h 2299069"/>
              <a:gd name="connsiteX122" fmla="*/ 653407 w 2191296"/>
              <a:gd name="connsiteY122" fmla="*/ 357403 h 2299069"/>
              <a:gd name="connsiteX123" fmla="*/ 653407 w 2191296"/>
              <a:gd name="connsiteY123" fmla="*/ 286151 h 2299069"/>
              <a:gd name="connsiteX124" fmla="*/ 724659 w 2191296"/>
              <a:gd name="connsiteY124" fmla="*/ 208962 h 2299069"/>
              <a:gd name="connsiteX125" fmla="*/ 766223 w 2191296"/>
              <a:gd name="connsiteY125" fmla="*/ 131772 h 2299069"/>
              <a:gd name="connsiteX126" fmla="*/ 801849 w 2191296"/>
              <a:gd name="connsiteY126" fmla="*/ 66458 h 2299069"/>
              <a:gd name="connsiteX127" fmla="*/ 837474 w 2191296"/>
              <a:gd name="connsiteY127" fmla="*/ 7081 h 229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191296" h="2299069">
                <a:moveTo>
                  <a:pt x="837474" y="7081"/>
                </a:moveTo>
                <a:cubicBezTo>
                  <a:pt x="885965" y="-1825"/>
                  <a:pt x="1048262" y="-4794"/>
                  <a:pt x="1092794" y="13019"/>
                </a:cubicBezTo>
                <a:cubicBezTo>
                  <a:pt x="1137326" y="30832"/>
                  <a:pt x="1102690" y="86250"/>
                  <a:pt x="1104669" y="113959"/>
                </a:cubicBezTo>
                <a:cubicBezTo>
                  <a:pt x="1106648" y="141668"/>
                  <a:pt x="1110607" y="158492"/>
                  <a:pt x="1104669" y="179274"/>
                </a:cubicBezTo>
                <a:cubicBezTo>
                  <a:pt x="1098731" y="200056"/>
                  <a:pt x="1081908" y="215889"/>
                  <a:pt x="1069043" y="238650"/>
                </a:cubicBezTo>
                <a:cubicBezTo>
                  <a:pt x="1056178" y="261411"/>
                  <a:pt x="1041335" y="297037"/>
                  <a:pt x="1027480" y="315840"/>
                </a:cubicBezTo>
                <a:cubicBezTo>
                  <a:pt x="1013625" y="334643"/>
                  <a:pt x="998781" y="337612"/>
                  <a:pt x="985916" y="351466"/>
                </a:cubicBezTo>
                <a:cubicBezTo>
                  <a:pt x="973051" y="365321"/>
                  <a:pt x="956228" y="380165"/>
                  <a:pt x="950290" y="398967"/>
                </a:cubicBezTo>
                <a:cubicBezTo>
                  <a:pt x="944352" y="417769"/>
                  <a:pt x="953259" y="446468"/>
                  <a:pt x="950290" y="464281"/>
                </a:cubicBezTo>
                <a:cubicBezTo>
                  <a:pt x="947321" y="482094"/>
                  <a:pt x="937425" y="489021"/>
                  <a:pt x="932477" y="505845"/>
                </a:cubicBezTo>
                <a:cubicBezTo>
                  <a:pt x="927529" y="522669"/>
                  <a:pt x="917633" y="542461"/>
                  <a:pt x="920602" y="565222"/>
                </a:cubicBezTo>
                <a:cubicBezTo>
                  <a:pt x="923571" y="587983"/>
                  <a:pt x="944352" y="624598"/>
                  <a:pt x="950290" y="642411"/>
                </a:cubicBezTo>
                <a:cubicBezTo>
                  <a:pt x="956228" y="660224"/>
                  <a:pt x="950290" y="664183"/>
                  <a:pt x="956228" y="672100"/>
                </a:cubicBezTo>
                <a:cubicBezTo>
                  <a:pt x="962166" y="680017"/>
                  <a:pt x="977010" y="693871"/>
                  <a:pt x="985916" y="689913"/>
                </a:cubicBezTo>
                <a:cubicBezTo>
                  <a:pt x="994822" y="685955"/>
                  <a:pt x="1000761" y="645380"/>
                  <a:pt x="1009667" y="648349"/>
                </a:cubicBezTo>
                <a:cubicBezTo>
                  <a:pt x="1018573" y="651318"/>
                  <a:pt x="1024511" y="697830"/>
                  <a:pt x="1039355" y="707726"/>
                </a:cubicBezTo>
                <a:cubicBezTo>
                  <a:pt x="1054199" y="717622"/>
                  <a:pt x="1084878" y="714653"/>
                  <a:pt x="1098732" y="707726"/>
                </a:cubicBezTo>
                <a:cubicBezTo>
                  <a:pt x="1112586" y="700799"/>
                  <a:pt x="1108627" y="662204"/>
                  <a:pt x="1122482" y="666162"/>
                </a:cubicBezTo>
                <a:cubicBezTo>
                  <a:pt x="1136337" y="670120"/>
                  <a:pt x="1157119" y="709705"/>
                  <a:pt x="1181859" y="731476"/>
                </a:cubicBezTo>
                <a:cubicBezTo>
                  <a:pt x="1206599" y="753247"/>
                  <a:pt x="1252122" y="772050"/>
                  <a:pt x="1270924" y="796790"/>
                </a:cubicBezTo>
                <a:cubicBezTo>
                  <a:pt x="1289726" y="821530"/>
                  <a:pt x="1293685" y="859136"/>
                  <a:pt x="1294674" y="879918"/>
                </a:cubicBezTo>
                <a:cubicBezTo>
                  <a:pt x="1295663" y="900700"/>
                  <a:pt x="1284778" y="912575"/>
                  <a:pt x="1276861" y="921481"/>
                </a:cubicBezTo>
                <a:cubicBezTo>
                  <a:pt x="1268944" y="930387"/>
                  <a:pt x="1256079" y="929399"/>
                  <a:pt x="1247173" y="933357"/>
                </a:cubicBezTo>
                <a:cubicBezTo>
                  <a:pt x="1238267" y="937315"/>
                  <a:pt x="1232329" y="945232"/>
                  <a:pt x="1223423" y="945232"/>
                </a:cubicBezTo>
                <a:cubicBezTo>
                  <a:pt x="1214517" y="945232"/>
                  <a:pt x="1202641" y="928409"/>
                  <a:pt x="1193734" y="933357"/>
                </a:cubicBezTo>
                <a:cubicBezTo>
                  <a:pt x="1184828" y="938305"/>
                  <a:pt x="1177901" y="963045"/>
                  <a:pt x="1169984" y="974920"/>
                </a:cubicBezTo>
                <a:cubicBezTo>
                  <a:pt x="1162067" y="986795"/>
                  <a:pt x="1142275" y="989765"/>
                  <a:pt x="1146233" y="1004609"/>
                </a:cubicBezTo>
                <a:cubicBezTo>
                  <a:pt x="1150191" y="1019453"/>
                  <a:pt x="1180869" y="1047162"/>
                  <a:pt x="1193734" y="1063985"/>
                </a:cubicBezTo>
                <a:cubicBezTo>
                  <a:pt x="1206599" y="1080808"/>
                  <a:pt x="1211548" y="1096642"/>
                  <a:pt x="1223423" y="1105549"/>
                </a:cubicBezTo>
                <a:cubicBezTo>
                  <a:pt x="1235298" y="1114456"/>
                  <a:pt x="1254100" y="1114455"/>
                  <a:pt x="1264986" y="1117424"/>
                </a:cubicBezTo>
                <a:cubicBezTo>
                  <a:pt x="1275872" y="1120393"/>
                  <a:pt x="1285768" y="1110497"/>
                  <a:pt x="1288737" y="1123362"/>
                </a:cubicBezTo>
                <a:cubicBezTo>
                  <a:pt x="1291706" y="1136227"/>
                  <a:pt x="1279830" y="1172843"/>
                  <a:pt x="1282799" y="1194614"/>
                </a:cubicBezTo>
                <a:cubicBezTo>
                  <a:pt x="1285768" y="1216385"/>
                  <a:pt x="1297644" y="1246073"/>
                  <a:pt x="1306550" y="1253990"/>
                </a:cubicBezTo>
                <a:cubicBezTo>
                  <a:pt x="1315456" y="1261907"/>
                  <a:pt x="1320404" y="1240136"/>
                  <a:pt x="1336238" y="1242115"/>
                </a:cubicBezTo>
                <a:cubicBezTo>
                  <a:pt x="1352072" y="1244094"/>
                  <a:pt x="1382749" y="1270814"/>
                  <a:pt x="1401552" y="1265866"/>
                </a:cubicBezTo>
                <a:cubicBezTo>
                  <a:pt x="1420355" y="1260918"/>
                  <a:pt x="1423324" y="1215396"/>
                  <a:pt x="1449054" y="1212427"/>
                </a:cubicBezTo>
                <a:cubicBezTo>
                  <a:pt x="1474784" y="1209458"/>
                  <a:pt x="1536140" y="1231230"/>
                  <a:pt x="1555932" y="1248053"/>
                </a:cubicBezTo>
                <a:cubicBezTo>
                  <a:pt x="1575724" y="1264876"/>
                  <a:pt x="1561869" y="1292585"/>
                  <a:pt x="1567807" y="1313367"/>
                </a:cubicBezTo>
                <a:cubicBezTo>
                  <a:pt x="1573745" y="1334149"/>
                  <a:pt x="1575724" y="1374723"/>
                  <a:pt x="1591558" y="1372744"/>
                </a:cubicBezTo>
                <a:cubicBezTo>
                  <a:pt x="1607392" y="1370765"/>
                  <a:pt x="1633122" y="1328211"/>
                  <a:pt x="1662810" y="1301492"/>
                </a:cubicBezTo>
                <a:cubicBezTo>
                  <a:pt x="1692498" y="1274773"/>
                  <a:pt x="1745937" y="1238157"/>
                  <a:pt x="1769687" y="1212427"/>
                </a:cubicBezTo>
                <a:cubicBezTo>
                  <a:pt x="1793437" y="1186697"/>
                  <a:pt x="1785521" y="1165916"/>
                  <a:pt x="1805313" y="1147113"/>
                </a:cubicBezTo>
                <a:cubicBezTo>
                  <a:pt x="1825105" y="1128310"/>
                  <a:pt x="1856773" y="1090705"/>
                  <a:pt x="1888441" y="1099611"/>
                </a:cubicBezTo>
                <a:cubicBezTo>
                  <a:pt x="1920109" y="1108517"/>
                  <a:pt x="1968600" y="1178780"/>
                  <a:pt x="1995319" y="1200551"/>
                </a:cubicBezTo>
                <a:cubicBezTo>
                  <a:pt x="2022039" y="1222323"/>
                  <a:pt x="2022039" y="1200552"/>
                  <a:pt x="2048758" y="1230240"/>
                </a:cubicBezTo>
                <a:cubicBezTo>
                  <a:pt x="2075477" y="1259928"/>
                  <a:pt x="2131886" y="1336128"/>
                  <a:pt x="2155636" y="1378681"/>
                </a:cubicBezTo>
                <a:cubicBezTo>
                  <a:pt x="2179387" y="1421234"/>
                  <a:pt x="2190272" y="1456860"/>
                  <a:pt x="2191261" y="1485559"/>
                </a:cubicBezTo>
                <a:cubicBezTo>
                  <a:pt x="2192250" y="1514258"/>
                  <a:pt x="2172459" y="1534051"/>
                  <a:pt x="2161573" y="1550874"/>
                </a:cubicBezTo>
                <a:cubicBezTo>
                  <a:pt x="2150687" y="1567697"/>
                  <a:pt x="2139801" y="1587490"/>
                  <a:pt x="2125947" y="1586500"/>
                </a:cubicBezTo>
                <a:cubicBezTo>
                  <a:pt x="2112093" y="1585510"/>
                  <a:pt x="2101207" y="1543947"/>
                  <a:pt x="2078446" y="1544936"/>
                </a:cubicBezTo>
                <a:cubicBezTo>
                  <a:pt x="2055685" y="1545925"/>
                  <a:pt x="2007194" y="1573635"/>
                  <a:pt x="1989381" y="1592437"/>
                </a:cubicBezTo>
                <a:cubicBezTo>
                  <a:pt x="1971568" y="1611239"/>
                  <a:pt x="1983443" y="1635980"/>
                  <a:pt x="1971568" y="1657751"/>
                </a:cubicBezTo>
                <a:cubicBezTo>
                  <a:pt x="1959693" y="1679523"/>
                  <a:pt x="1930994" y="1715149"/>
                  <a:pt x="1918129" y="1723066"/>
                </a:cubicBezTo>
                <a:cubicBezTo>
                  <a:pt x="1905264" y="1730983"/>
                  <a:pt x="1908233" y="1690409"/>
                  <a:pt x="1894378" y="1705253"/>
                </a:cubicBezTo>
                <a:cubicBezTo>
                  <a:pt x="1880524" y="1720097"/>
                  <a:pt x="1866670" y="1810152"/>
                  <a:pt x="1835002" y="1812131"/>
                </a:cubicBezTo>
                <a:cubicBezTo>
                  <a:pt x="1803335" y="1814110"/>
                  <a:pt x="1736041" y="1729003"/>
                  <a:pt x="1704373" y="1717128"/>
                </a:cubicBezTo>
                <a:cubicBezTo>
                  <a:pt x="1672705" y="1705253"/>
                  <a:pt x="1660831" y="1734941"/>
                  <a:pt x="1644997" y="1740879"/>
                </a:cubicBezTo>
                <a:cubicBezTo>
                  <a:pt x="1629163" y="1746817"/>
                  <a:pt x="1624215" y="1746816"/>
                  <a:pt x="1609371" y="1752754"/>
                </a:cubicBezTo>
                <a:cubicBezTo>
                  <a:pt x="1594527" y="1758692"/>
                  <a:pt x="1578693" y="1777495"/>
                  <a:pt x="1555932" y="1776505"/>
                </a:cubicBezTo>
                <a:cubicBezTo>
                  <a:pt x="1533171" y="1775515"/>
                  <a:pt x="1495565" y="1741868"/>
                  <a:pt x="1472804" y="1746816"/>
                </a:cubicBezTo>
                <a:cubicBezTo>
                  <a:pt x="1450043" y="1751764"/>
                  <a:pt x="1414417" y="1777494"/>
                  <a:pt x="1419365" y="1806193"/>
                </a:cubicBezTo>
                <a:cubicBezTo>
                  <a:pt x="1424313" y="1834892"/>
                  <a:pt x="1493587" y="1893279"/>
                  <a:pt x="1502493" y="1919009"/>
                </a:cubicBezTo>
                <a:cubicBezTo>
                  <a:pt x="1511399" y="1944739"/>
                  <a:pt x="1473794" y="1943749"/>
                  <a:pt x="1472804" y="1960572"/>
                </a:cubicBezTo>
                <a:cubicBezTo>
                  <a:pt x="1471814" y="1977395"/>
                  <a:pt x="1484680" y="2002136"/>
                  <a:pt x="1496555" y="2019949"/>
                </a:cubicBezTo>
                <a:cubicBezTo>
                  <a:pt x="1508430" y="2037762"/>
                  <a:pt x="1539108" y="2049637"/>
                  <a:pt x="1544056" y="2067450"/>
                </a:cubicBezTo>
                <a:cubicBezTo>
                  <a:pt x="1549004" y="2085263"/>
                  <a:pt x="1525253" y="2106045"/>
                  <a:pt x="1526243" y="2126827"/>
                </a:cubicBezTo>
                <a:cubicBezTo>
                  <a:pt x="1527233" y="2147609"/>
                  <a:pt x="1550983" y="2167401"/>
                  <a:pt x="1549994" y="2192141"/>
                </a:cubicBezTo>
                <a:cubicBezTo>
                  <a:pt x="1549005" y="2216881"/>
                  <a:pt x="1525254" y="2257455"/>
                  <a:pt x="1520306" y="2275268"/>
                </a:cubicBezTo>
                <a:cubicBezTo>
                  <a:pt x="1515358" y="2293081"/>
                  <a:pt x="1534161" y="2298029"/>
                  <a:pt x="1520306" y="2299019"/>
                </a:cubicBezTo>
                <a:cubicBezTo>
                  <a:pt x="1506451" y="2300009"/>
                  <a:pt x="1457960" y="2286154"/>
                  <a:pt x="1437178" y="2281206"/>
                </a:cubicBezTo>
                <a:cubicBezTo>
                  <a:pt x="1416396" y="2276258"/>
                  <a:pt x="1412438" y="2269331"/>
                  <a:pt x="1395615" y="2269331"/>
                </a:cubicBezTo>
                <a:cubicBezTo>
                  <a:pt x="1378792" y="2269331"/>
                  <a:pt x="1374833" y="2285164"/>
                  <a:pt x="1336238" y="2281206"/>
                </a:cubicBezTo>
                <a:cubicBezTo>
                  <a:pt x="1297643" y="2277248"/>
                  <a:pt x="1188786" y="2270320"/>
                  <a:pt x="1164046" y="2245580"/>
                </a:cubicBezTo>
                <a:cubicBezTo>
                  <a:pt x="1139306" y="2220840"/>
                  <a:pt x="1187797" y="2167400"/>
                  <a:pt x="1187797" y="2132764"/>
                </a:cubicBezTo>
                <a:cubicBezTo>
                  <a:pt x="1187797" y="2098128"/>
                  <a:pt x="1165036" y="2058544"/>
                  <a:pt x="1164046" y="2037762"/>
                </a:cubicBezTo>
                <a:cubicBezTo>
                  <a:pt x="1163056" y="2016980"/>
                  <a:pt x="1185817" y="2020939"/>
                  <a:pt x="1181859" y="2008074"/>
                </a:cubicBezTo>
                <a:cubicBezTo>
                  <a:pt x="1177901" y="1995209"/>
                  <a:pt x="1148212" y="1980364"/>
                  <a:pt x="1140295" y="1960572"/>
                </a:cubicBezTo>
                <a:cubicBezTo>
                  <a:pt x="1132378" y="1940780"/>
                  <a:pt x="1137327" y="1910102"/>
                  <a:pt x="1134358" y="1889320"/>
                </a:cubicBezTo>
                <a:cubicBezTo>
                  <a:pt x="1131389" y="1868538"/>
                  <a:pt x="1130399" y="1858642"/>
                  <a:pt x="1122482" y="1835881"/>
                </a:cubicBezTo>
                <a:cubicBezTo>
                  <a:pt x="1114565" y="1813120"/>
                  <a:pt x="1100710" y="1775515"/>
                  <a:pt x="1086856" y="1752754"/>
                </a:cubicBezTo>
                <a:cubicBezTo>
                  <a:pt x="1073002" y="1729993"/>
                  <a:pt x="1048261" y="1721086"/>
                  <a:pt x="1039355" y="1699315"/>
                </a:cubicBezTo>
                <a:cubicBezTo>
                  <a:pt x="1030449" y="1677544"/>
                  <a:pt x="1035396" y="1645877"/>
                  <a:pt x="1033417" y="1622126"/>
                </a:cubicBezTo>
                <a:cubicBezTo>
                  <a:pt x="1031438" y="1598375"/>
                  <a:pt x="1036386" y="1577593"/>
                  <a:pt x="1027480" y="1556811"/>
                </a:cubicBezTo>
                <a:cubicBezTo>
                  <a:pt x="1018574" y="1536029"/>
                  <a:pt x="979978" y="1497435"/>
                  <a:pt x="979978" y="1497435"/>
                </a:cubicBezTo>
                <a:cubicBezTo>
                  <a:pt x="968103" y="1482591"/>
                  <a:pt x="959197" y="1481601"/>
                  <a:pt x="956228" y="1467746"/>
                </a:cubicBezTo>
                <a:cubicBezTo>
                  <a:pt x="953259" y="1453891"/>
                  <a:pt x="965134" y="1430141"/>
                  <a:pt x="962165" y="1414307"/>
                </a:cubicBezTo>
                <a:cubicBezTo>
                  <a:pt x="959196" y="1398473"/>
                  <a:pt x="939404" y="1384619"/>
                  <a:pt x="938415" y="1372744"/>
                </a:cubicBezTo>
                <a:cubicBezTo>
                  <a:pt x="937426" y="1360869"/>
                  <a:pt x="969093" y="1348003"/>
                  <a:pt x="956228" y="1343055"/>
                </a:cubicBezTo>
                <a:cubicBezTo>
                  <a:pt x="943363" y="1338107"/>
                  <a:pt x="873100" y="1357899"/>
                  <a:pt x="861225" y="1343055"/>
                </a:cubicBezTo>
                <a:cubicBezTo>
                  <a:pt x="849350" y="1328211"/>
                  <a:pt x="876070" y="1273782"/>
                  <a:pt x="884976" y="1253990"/>
                </a:cubicBezTo>
                <a:cubicBezTo>
                  <a:pt x="893882" y="1234198"/>
                  <a:pt x="917633" y="1230240"/>
                  <a:pt x="914664" y="1224302"/>
                </a:cubicBezTo>
                <a:cubicBezTo>
                  <a:pt x="911695" y="1218364"/>
                  <a:pt x="882007" y="1215395"/>
                  <a:pt x="867163" y="1218364"/>
                </a:cubicBezTo>
                <a:cubicBezTo>
                  <a:pt x="852319" y="1221333"/>
                  <a:pt x="833516" y="1254980"/>
                  <a:pt x="825599" y="1242115"/>
                </a:cubicBezTo>
                <a:cubicBezTo>
                  <a:pt x="817682" y="1229250"/>
                  <a:pt x="822630" y="1160967"/>
                  <a:pt x="819661" y="1141175"/>
                </a:cubicBezTo>
                <a:cubicBezTo>
                  <a:pt x="816692" y="1121383"/>
                  <a:pt x="814713" y="1118414"/>
                  <a:pt x="807786" y="1123362"/>
                </a:cubicBezTo>
                <a:cubicBezTo>
                  <a:pt x="800859" y="1128310"/>
                  <a:pt x="795911" y="1173832"/>
                  <a:pt x="778098" y="1170863"/>
                </a:cubicBezTo>
                <a:cubicBezTo>
                  <a:pt x="760285" y="1167894"/>
                  <a:pt x="728617" y="1121383"/>
                  <a:pt x="700908" y="1105549"/>
                </a:cubicBezTo>
                <a:cubicBezTo>
                  <a:pt x="673199" y="1089715"/>
                  <a:pt x="628666" y="1073882"/>
                  <a:pt x="611843" y="1075861"/>
                </a:cubicBezTo>
                <a:cubicBezTo>
                  <a:pt x="595020" y="1077840"/>
                  <a:pt x="615802" y="1111486"/>
                  <a:pt x="599968" y="1117424"/>
                </a:cubicBezTo>
                <a:cubicBezTo>
                  <a:pt x="584134" y="1123362"/>
                  <a:pt x="539602" y="1103570"/>
                  <a:pt x="516841" y="1111487"/>
                </a:cubicBezTo>
                <a:cubicBezTo>
                  <a:pt x="494080" y="1119404"/>
                  <a:pt x="484184" y="1149092"/>
                  <a:pt x="463402" y="1164926"/>
                </a:cubicBezTo>
                <a:cubicBezTo>
                  <a:pt x="442620" y="1180760"/>
                  <a:pt x="412932" y="1194614"/>
                  <a:pt x="392150" y="1206489"/>
                </a:cubicBezTo>
                <a:cubicBezTo>
                  <a:pt x="371368" y="1218364"/>
                  <a:pt x="360482" y="1231229"/>
                  <a:pt x="338711" y="1236177"/>
                </a:cubicBezTo>
                <a:cubicBezTo>
                  <a:pt x="316940" y="1241125"/>
                  <a:pt x="283292" y="1245083"/>
                  <a:pt x="261521" y="1236177"/>
                </a:cubicBezTo>
                <a:cubicBezTo>
                  <a:pt x="239749" y="1227271"/>
                  <a:pt x="225895" y="1199562"/>
                  <a:pt x="208082" y="1182739"/>
                </a:cubicBezTo>
                <a:cubicBezTo>
                  <a:pt x="190269" y="1165916"/>
                  <a:pt x="163549" y="1155029"/>
                  <a:pt x="154643" y="1135237"/>
                </a:cubicBezTo>
                <a:cubicBezTo>
                  <a:pt x="145737" y="1115445"/>
                  <a:pt x="161570" y="1081798"/>
                  <a:pt x="154643" y="1063985"/>
                </a:cubicBezTo>
                <a:cubicBezTo>
                  <a:pt x="147716" y="1046172"/>
                  <a:pt x="124955" y="1038255"/>
                  <a:pt x="113080" y="1028359"/>
                </a:cubicBezTo>
                <a:cubicBezTo>
                  <a:pt x="101205" y="1018463"/>
                  <a:pt x="94277" y="1011536"/>
                  <a:pt x="83391" y="1004609"/>
                </a:cubicBezTo>
                <a:cubicBezTo>
                  <a:pt x="72505" y="997682"/>
                  <a:pt x="61619" y="991744"/>
                  <a:pt x="47765" y="986796"/>
                </a:cubicBezTo>
                <a:cubicBezTo>
                  <a:pt x="33911" y="981848"/>
                  <a:pt x="3233" y="986795"/>
                  <a:pt x="264" y="974920"/>
                </a:cubicBezTo>
                <a:cubicBezTo>
                  <a:pt x="-2705" y="963045"/>
                  <a:pt x="20056" y="931378"/>
                  <a:pt x="29952" y="915544"/>
                </a:cubicBezTo>
                <a:cubicBezTo>
                  <a:pt x="39848" y="899710"/>
                  <a:pt x="46776" y="894762"/>
                  <a:pt x="59641" y="879918"/>
                </a:cubicBezTo>
                <a:cubicBezTo>
                  <a:pt x="72506" y="865074"/>
                  <a:pt x="92298" y="836375"/>
                  <a:pt x="107142" y="826479"/>
                </a:cubicBezTo>
                <a:cubicBezTo>
                  <a:pt x="121986" y="816583"/>
                  <a:pt x="119018" y="797780"/>
                  <a:pt x="148706" y="820541"/>
                </a:cubicBezTo>
                <a:cubicBezTo>
                  <a:pt x="178394" y="843302"/>
                  <a:pt x="242719" y="960076"/>
                  <a:pt x="285272" y="963045"/>
                </a:cubicBezTo>
                <a:cubicBezTo>
                  <a:pt x="327825" y="966014"/>
                  <a:pt x="377306" y="869032"/>
                  <a:pt x="404025" y="838354"/>
                </a:cubicBezTo>
                <a:cubicBezTo>
                  <a:pt x="430744" y="807676"/>
                  <a:pt x="439651" y="804707"/>
                  <a:pt x="445589" y="778977"/>
                </a:cubicBezTo>
                <a:cubicBezTo>
                  <a:pt x="451527" y="753247"/>
                  <a:pt x="432724" y="710694"/>
                  <a:pt x="439651" y="683975"/>
                </a:cubicBezTo>
                <a:cubicBezTo>
                  <a:pt x="446578" y="657256"/>
                  <a:pt x="460432" y="647360"/>
                  <a:pt x="487152" y="618661"/>
                </a:cubicBezTo>
                <a:cubicBezTo>
                  <a:pt x="513871" y="589962"/>
                  <a:pt x="570280" y="546420"/>
                  <a:pt x="599968" y="511783"/>
                </a:cubicBezTo>
                <a:cubicBezTo>
                  <a:pt x="629656" y="477147"/>
                  <a:pt x="656376" y="436572"/>
                  <a:pt x="665282" y="410842"/>
                </a:cubicBezTo>
                <a:cubicBezTo>
                  <a:pt x="674188" y="385112"/>
                  <a:pt x="655386" y="378185"/>
                  <a:pt x="653407" y="357403"/>
                </a:cubicBezTo>
                <a:cubicBezTo>
                  <a:pt x="651428" y="336621"/>
                  <a:pt x="641532" y="310891"/>
                  <a:pt x="653407" y="286151"/>
                </a:cubicBezTo>
                <a:cubicBezTo>
                  <a:pt x="665282" y="261411"/>
                  <a:pt x="705856" y="234692"/>
                  <a:pt x="724659" y="208962"/>
                </a:cubicBezTo>
                <a:cubicBezTo>
                  <a:pt x="743462" y="183232"/>
                  <a:pt x="753358" y="155523"/>
                  <a:pt x="766223" y="131772"/>
                </a:cubicBezTo>
                <a:cubicBezTo>
                  <a:pt x="779088" y="108021"/>
                  <a:pt x="787995" y="86250"/>
                  <a:pt x="801849" y="66458"/>
                </a:cubicBezTo>
                <a:cubicBezTo>
                  <a:pt x="815703" y="46666"/>
                  <a:pt x="788983" y="15987"/>
                  <a:pt x="837474" y="708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3398430">
            <a:off x="5808873" y="5061800"/>
            <a:ext cx="129614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Tambacounda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/>
              <a:t>2</a:t>
            </a:r>
            <a:r>
              <a:rPr lang="fr-FR" dirty="0" smtClean="0"/>
              <a:t>. </a:t>
            </a:r>
            <a:r>
              <a:rPr lang="fr-BE" dirty="0"/>
              <a:t>Axes d’études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908720"/>
            <a:ext cx="6851104" cy="583264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BE" sz="2400" dirty="0" smtClean="0"/>
              <a:t>1-Quel </a:t>
            </a:r>
            <a:r>
              <a:rPr lang="fr-BE" sz="2400" dirty="0"/>
              <a:t>est l’origine de la baisse du niveau de fertilité des terres ? ;</a:t>
            </a:r>
            <a:endParaRPr lang="fr-FR" sz="2400" dirty="0"/>
          </a:p>
          <a:p>
            <a:pPr marL="0" lvl="0" indent="0">
              <a:buNone/>
            </a:pPr>
            <a:r>
              <a:rPr lang="fr-BE" sz="2400" dirty="0" smtClean="0"/>
              <a:t>2-</a:t>
            </a:r>
            <a:r>
              <a:rPr lang="fr-BE" sz="2400" dirty="0"/>
              <a:t>  Les intrants (sont-ils suffisants ?, viennent-ils à temps ?, sont-ils de qualités </a:t>
            </a:r>
            <a:r>
              <a:rPr lang="fr-BE" sz="2400" dirty="0" smtClean="0"/>
              <a:t>?);</a:t>
            </a:r>
            <a:endParaRPr lang="fr-FR" sz="2400" dirty="0"/>
          </a:p>
          <a:p>
            <a:pPr marL="0" lvl="0" indent="0">
              <a:buNone/>
            </a:pPr>
            <a:r>
              <a:rPr lang="fr-BE" sz="2400" dirty="0" smtClean="0"/>
              <a:t>3-Le </a:t>
            </a:r>
            <a:r>
              <a:rPr lang="fr-BE" sz="2400" dirty="0"/>
              <a:t>niveau de connaissances des pratiques culturales est-il suffisant ;</a:t>
            </a:r>
            <a:endParaRPr lang="fr-FR" sz="2400" dirty="0"/>
          </a:p>
          <a:p>
            <a:pPr marL="0" lvl="0" indent="0">
              <a:buNone/>
            </a:pPr>
            <a:r>
              <a:rPr lang="fr-BE" sz="2400" dirty="0" smtClean="0"/>
              <a:t>4-Existe-il </a:t>
            </a:r>
            <a:r>
              <a:rPr lang="fr-BE" sz="2400" dirty="0"/>
              <a:t>des organisations paysannes ? Sont-elles fonctionnelles ?;</a:t>
            </a:r>
            <a:endParaRPr lang="fr-FR" sz="2400" dirty="0"/>
          </a:p>
          <a:p>
            <a:pPr marL="0" lvl="0" indent="0">
              <a:buNone/>
            </a:pPr>
            <a:r>
              <a:rPr lang="fr-BE" sz="2400" dirty="0" smtClean="0"/>
              <a:t>5-Quelles </a:t>
            </a:r>
            <a:r>
              <a:rPr lang="fr-BE" sz="2400" dirty="0"/>
              <a:t>sont les priorités des populations/forces vives par </a:t>
            </a:r>
            <a:r>
              <a:rPr lang="fr-BE" sz="2400" dirty="0" smtClean="0"/>
              <a:t>rapport à </a:t>
            </a:r>
            <a:r>
              <a:rPr lang="fr-BE" sz="2400" dirty="0"/>
              <a:t>l’agriculture </a:t>
            </a:r>
            <a:r>
              <a:rPr lang="fr-BE" sz="2400" dirty="0" smtClean="0"/>
              <a:t>?;</a:t>
            </a:r>
          </a:p>
          <a:p>
            <a:pPr marL="0" lvl="0" indent="0">
              <a:buNone/>
            </a:pPr>
            <a:r>
              <a:rPr lang="fr-BE" sz="2400" dirty="0" smtClean="0"/>
              <a:t>6-Quelles </a:t>
            </a:r>
            <a:r>
              <a:rPr lang="fr-BE" sz="2400" dirty="0"/>
              <a:t>sont les conséquences de la faible rentabilité économique des </a:t>
            </a:r>
            <a:r>
              <a:rPr lang="fr-BE" sz="2400" dirty="0" smtClean="0"/>
              <a:t>exploitations         familiales et des GIE</a:t>
            </a:r>
            <a:r>
              <a:rPr lang="fr-BE" sz="2400" dirty="0"/>
              <a:t> </a:t>
            </a:r>
            <a:r>
              <a:rPr lang="fr-BE" sz="2400" dirty="0" smtClean="0"/>
              <a:t>?;</a:t>
            </a:r>
          </a:p>
          <a:p>
            <a:pPr marL="0" lvl="0" indent="0">
              <a:buNone/>
            </a:pPr>
            <a:r>
              <a:rPr lang="fr-BE" sz="2400" dirty="0" smtClean="0"/>
              <a:t>7-Quelle est la meilleure alternative?</a:t>
            </a:r>
            <a:endParaRPr lang="fr-FR" sz="2400" dirty="0"/>
          </a:p>
          <a:p>
            <a:pPr marL="0" indent="0" algn="just">
              <a:buNone/>
            </a:pPr>
            <a:endParaRPr lang="fr-FR" sz="23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24" y="4941168"/>
            <a:ext cx="152251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/>
              <a:t>3</a:t>
            </a:r>
            <a:r>
              <a:rPr lang="fr-FR" dirty="0" smtClean="0"/>
              <a:t>. Typologie Bénéficiaires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908720"/>
            <a:ext cx="6851104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00" dirty="0" smtClean="0"/>
          </a:p>
          <a:p>
            <a:pPr algn="just"/>
            <a:r>
              <a:rPr lang="fr-FR" sz="2300" b="1" dirty="0" smtClean="0"/>
              <a:t>GIE</a:t>
            </a:r>
            <a:r>
              <a:rPr lang="fr-FR" sz="2300" dirty="0" smtClean="0"/>
              <a:t>: </a:t>
            </a:r>
          </a:p>
          <a:p>
            <a:pPr marL="0" indent="0" algn="just">
              <a:buNone/>
            </a:pPr>
            <a:r>
              <a:rPr lang="fr-FR" sz="1400" b="1" dirty="0"/>
              <a:t>6 GIE </a:t>
            </a:r>
            <a:r>
              <a:rPr lang="fr-FR" sz="1400" dirty="0"/>
              <a:t>dans </a:t>
            </a:r>
            <a:r>
              <a:rPr lang="fr-FR" sz="1400" b="1" dirty="0"/>
              <a:t>7 villages </a:t>
            </a:r>
            <a:r>
              <a:rPr lang="fr-FR" sz="1400" dirty="0"/>
              <a:t>dans les communes de </a:t>
            </a:r>
            <a:r>
              <a:rPr lang="fr-FR" sz="1400" dirty="0" err="1"/>
              <a:t>Sinthiou</a:t>
            </a:r>
            <a:r>
              <a:rPr lang="fr-FR" sz="1400" dirty="0"/>
              <a:t> Malème et </a:t>
            </a:r>
            <a:r>
              <a:rPr lang="fr-FR" sz="1400" dirty="0" smtClean="0"/>
              <a:t>de Koar:</a:t>
            </a:r>
          </a:p>
          <a:p>
            <a:pPr marL="0" indent="0" algn="just">
              <a:buNone/>
            </a:pPr>
            <a:endParaRPr lang="fr-FR" sz="1400" dirty="0"/>
          </a:p>
          <a:p>
            <a:pPr marL="0" indent="0" algn="just">
              <a:buNone/>
            </a:pPr>
            <a:endParaRPr lang="fr-FR" sz="2300" dirty="0"/>
          </a:p>
          <a:p>
            <a:pPr marL="0" indent="0" algn="just">
              <a:buNone/>
            </a:pPr>
            <a:endParaRPr lang="fr-FR" sz="2300" dirty="0" smtClean="0"/>
          </a:p>
          <a:p>
            <a:pPr marL="0" indent="0" algn="just">
              <a:buNone/>
            </a:pPr>
            <a:endParaRPr lang="fr-FR" sz="2300" dirty="0"/>
          </a:p>
          <a:p>
            <a:pPr marL="0" indent="0" algn="just">
              <a:buNone/>
            </a:pPr>
            <a:endParaRPr lang="fr-FR" sz="2300" dirty="0" smtClean="0"/>
          </a:p>
          <a:p>
            <a:pPr marL="0" indent="0" algn="just">
              <a:buNone/>
            </a:pPr>
            <a:endParaRPr lang="fr-FR" sz="2300" dirty="0"/>
          </a:p>
          <a:p>
            <a:pPr marL="0" indent="0" algn="just">
              <a:buNone/>
            </a:pPr>
            <a:endParaRPr lang="fr-FR" sz="2300" dirty="0" smtClean="0"/>
          </a:p>
          <a:p>
            <a:pPr marL="0" indent="0" algn="just">
              <a:buNone/>
            </a:pPr>
            <a:endParaRPr lang="fr-FR" sz="2300" dirty="0"/>
          </a:p>
          <a:p>
            <a:pPr marL="0" indent="0" algn="just">
              <a:buNone/>
            </a:pPr>
            <a:endParaRPr lang="fr-FR" sz="2300" dirty="0" smtClean="0"/>
          </a:p>
          <a:p>
            <a:pPr marL="0" indent="0" algn="just">
              <a:buNone/>
            </a:pPr>
            <a:endParaRPr lang="fr-FR" sz="2300" dirty="0"/>
          </a:p>
          <a:p>
            <a:pPr algn="just"/>
            <a:r>
              <a:rPr lang="fr-FR" sz="2300" b="1" dirty="0" smtClean="0"/>
              <a:t>Exfam</a:t>
            </a:r>
            <a:r>
              <a:rPr lang="fr-FR" sz="2300" dirty="0" smtClean="0"/>
              <a:t>:</a:t>
            </a:r>
          </a:p>
          <a:p>
            <a:pPr marL="0" indent="0" algn="just">
              <a:buNone/>
            </a:pPr>
            <a:r>
              <a:rPr lang="fr-FR" sz="1400" b="1" dirty="0" smtClean="0"/>
              <a:t>14 exploitations familiales </a:t>
            </a:r>
            <a:r>
              <a:rPr lang="fr-FR" sz="1400" dirty="0" smtClean="0"/>
              <a:t>réparties dans </a:t>
            </a:r>
            <a:r>
              <a:rPr lang="fr-FR" sz="1400" b="1" dirty="0" smtClean="0"/>
              <a:t>12 villages </a:t>
            </a:r>
            <a:r>
              <a:rPr lang="fr-FR" sz="1400" dirty="0" smtClean="0"/>
              <a:t>dans les communes de </a:t>
            </a:r>
            <a:r>
              <a:rPr lang="fr-FR" sz="1400" dirty="0" err="1" smtClean="0"/>
              <a:t>Sinthiou</a:t>
            </a:r>
            <a:r>
              <a:rPr lang="fr-FR" sz="1400" dirty="0" smtClean="0"/>
              <a:t> Malème et de Koar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2195736" y="1772816"/>
          <a:ext cx="6389576" cy="3927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51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4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97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10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GIE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Village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Nombre h/f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Kamben Kaffo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 err="1">
                          <a:effectLst/>
                        </a:rPr>
                        <a:t>Sabaké</a:t>
                      </a:r>
                      <a:r>
                        <a:rPr lang="fr-FR" sz="1100" dirty="0">
                          <a:effectLst/>
                        </a:rPr>
                        <a:t> </a:t>
                      </a:r>
                      <a:r>
                        <a:rPr lang="fr-FR" sz="1100" dirty="0" err="1">
                          <a:effectLst/>
                        </a:rPr>
                        <a:t>Thiéwal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 : 40 et H : 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Cesiri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Madina Maboubé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 : 73 et H : 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Kamben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Diam-Diam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 : 31 et H : 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Benkadiya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Diombodina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 : 42 et H : 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Benkadi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Sirakoro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F : </a:t>
                      </a:r>
                      <a:r>
                        <a:rPr lang="fr-FR" sz="1100" dirty="0" smtClean="0">
                          <a:effectLst/>
                        </a:rPr>
                        <a:t>33 </a:t>
                      </a:r>
                      <a:r>
                        <a:rPr lang="fr-FR" sz="1100" dirty="0">
                          <a:effectLst/>
                        </a:rPr>
                        <a:t>et H : </a:t>
                      </a:r>
                      <a:r>
                        <a:rPr lang="fr-FR" sz="1100" dirty="0" smtClean="0">
                          <a:effectLst/>
                        </a:rPr>
                        <a:t>03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1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Kawral Iwéli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Maribougou et Sambadiancounda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F : 45 et H : 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3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/>
              <a:t>4</a:t>
            </a:r>
            <a:r>
              <a:rPr lang="fr-BE" sz="3600" dirty="0" smtClean="0"/>
              <a:t>. Démarche globale</a:t>
            </a:r>
            <a:endParaRPr lang="fr-FR" sz="3600" dirty="0"/>
          </a:p>
        </p:txBody>
      </p:sp>
      <p:sp>
        <p:nvSpPr>
          <p:cNvPr id="5" name="Rectangle 4"/>
          <p:cNvSpPr/>
          <p:nvPr/>
        </p:nvSpPr>
        <p:spPr>
          <a:xfrm>
            <a:off x="2006724" y="773092"/>
            <a:ext cx="685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b="1" dirty="0" smtClean="0"/>
              <a:t> </a:t>
            </a:r>
            <a:r>
              <a:rPr lang="fr-FR" sz="2000" dirty="0" smtClean="0"/>
              <a:t>participative </a:t>
            </a:r>
            <a:r>
              <a:rPr lang="fr-FR" sz="2000" dirty="0"/>
              <a:t>et volontaire incluant la </a:t>
            </a:r>
            <a:r>
              <a:rPr lang="fr-FR" sz="2000" dirty="0" smtClean="0"/>
              <a:t>                    formation </a:t>
            </a:r>
            <a:r>
              <a:rPr lang="fr-FR" sz="2000" dirty="0"/>
              <a:t>des paysans(</a:t>
            </a:r>
            <a:r>
              <a:rPr lang="fr-FR" sz="2000" dirty="0" err="1"/>
              <a:t>nes</a:t>
            </a:r>
            <a:r>
              <a:rPr lang="fr-FR" sz="2000" dirty="0"/>
              <a:t>) 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24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BE" sz="2000" dirty="0" smtClean="0"/>
              <a:t>d’appuis techniques </a:t>
            </a:r>
            <a:r>
              <a:rPr lang="fr-BE" sz="2000" dirty="0"/>
              <a:t>et </a:t>
            </a:r>
            <a:r>
              <a:rPr lang="fr-BE" sz="2000" dirty="0" smtClean="0"/>
              <a:t>financiers </a:t>
            </a:r>
            <a:r>
              <a:rPr lang="fr-BE" sz="2000" dirty="0"/>
              <a:t> 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BE" sz="2000" dirty="0"/>
              <a:t>de </a:t>
            </a:r>
            <a:r>
              <a:rPr lang="fr-BE" sz="2000" dirty="0" smtClean="0"/>
              <a:t>sensibilisations </a:t>
            </a:r>
            <a:r>
              <a:rPr lang="fr-BE" sz="2000" dirty="0"/>
              <a:t>et de </a:t>
            </a:r>
            <a:r>
              <a:rPr lang="fr-BE" sz="2000" dirty="0" smtClean="0"/>
              <a:t>formations </a:t>
            </a:r>
            <a:r>
              <a:rPr lang="fr-BE" sz="2000" dirty="0"/>
              <a:t>aux techniques </a:t>
            </a:r>
            <a:r>
              <a:rPr lang="fr-BE" sz="2000" dirty="0" smtClean="0"/>
              <a:t>et pratiques agri-durables, notamment l’agroforesterie;</a:t>
            </a:r>
            <a:endParaRPr lang="fr-BE" sz="20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20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BE" sz="2000" dirty="0"/>
              <a:t>d’enseignement </a:t>
            </a:r>
            <a:r>
              <a:rPr lang="fr-BE" sz="2000" dirty="0" smtClean="0"/>
              <a:t>pour une </a:t>
            </a:r>
            <a:r>
              <a:rPr lang="fr-BE" sz="2000" dirty="0"/>
              <a:t>nouvelle culture d’entreprise et d’un changement de mentalité dans la gestion des espaces cultivables  ;</a:t>
            </a:r>
          </a:p>
          <a:p>
            <a:pPr lvl="0"/>
            <a:endParaRPr lang="fr-FR" sz="20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fr-BE" sz="2000" dirty="0"/>
              <a:t>de promotion des stratégies de développement agricole durable, d’utilisation raisonnée de l’eau et de protection de l’environnement ;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05" y="5140709"/>
            <a:ext cx="1682819" cy="16828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60703"/>
            <a:ext cx="1405616" cy="16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2292896" y="0"/>
            <a:ext cx="6851104" cy="77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 smtClean="0"/>
              <a:t>4. Démarche globale</a:t>
            </a:r>
            <a:endParaRPr lang="fr-FR" sz="3600" dirty="0"/>
          </a:p>
        </p:txBody>
      </p:sp>
      <p:sp>
        <p:nvSpPr>
          <p:cNvPr id="5" name="Rectangle 4"/>
          <p:cNvSpPr/>
          <p:nvPr/>
        </p:nvSpPr>
        <p:spPr>
          <a:xfrm>
            <a:off x="2123728" y="863064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Notre état d’esprit avant le lancement du projet :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7F67655-0A79-4E90-91A5-1D436DC3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27" y="1628800"/>
            <a:ext cx="701474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2896" y="0"/>
            <a:ext cx="6851104" cy="773092"/>
          </a:xfrm>
        </p:spPr>
        <p:txBody>
          <a:bodyPr/>
          <a:lstStyle/>
          <a:p>
            <a:r>
              <a:rPr lang="fr-FR" dirty="0" smtClean="0"/>
              <a:t>4. </a:t>
            </a:r>
            <a:r>
              <a:rPr lang="fr-BE" dirty="0" smtClean="0"/>
              <a:t>Démarche globale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79712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7" y="0"/>
            <a:ext cx="1979712" cy="20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4549319"/>
            <a:ext cx="1979711" cy="230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95461"/>
            <a:ext cx="1979711" cy="24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989879" y="764704"/>
            <a:ext cx="6995297" cy="58326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Rencontre avec les comités villageois</a:t>
            </a:r>
            <a:endParaRPr lang="fr-F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94" y="1408806"/>
            <a:ext cx="3299402" cy="328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2103346" y="4913227"/>
            <a:ext cx="69331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Une rencontre impliquant tous les </a:t>
            </a:r>
            <a:r>
              <a:rPr lang="fr-FR" dirty="0" smtClean="0"/>
              <a:t>villageois est organisée pour chaque village. </a:t>
            </a:r>
            <a:r>
              <a:rPr lang="fr-FR" dirty="0"/>
              <a:t>Ces rencontres </a:t>
            </a:r>
            <a:r>
              <a:rPr lang="fr-FR" dirty="0" smtClean="0"/>
              <a:t>permettent de mieux sensibiliser et d’échanger avec les villageois sur les problème de l’agriculture, sur l’agroforesterie, le rôle </a:t>
            </a:r>
            <a:r>
              <a:rPr lang="fr-FR" dirty="0"/>
              <a:t>et l’intérêt des arbres </a:t>
            </a:r>
            <a:r>
              <a:rPr lang="fr-FR" dirty="0" err="1"/>
              <a:t>fertilitaires</a:t>
            </a:r>
            <a:r>
              <a:rPr lang="fr-FR" dirty="0"/>
              <a:t> et </a:t>
            </a:r>
            <a:r>
              <a:rPr lang="fr-FR" dirty="0" smtClean="0"/>
              <a:t>la démarches d’ABK pour la réintroduction des arbres dans les champs de cultures.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1210" y="1466753"/>
            <a:ext cx="3517060" cy="316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22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345855DB84241862B37689FD78242" ma:contentTypeVersion="13" ma:contentTypeDescription="Crée un document." ma:contentTypeScope="" ma:versionID="1a1f24652cec484c4359d54c52e272ed">
  <xsd:schema xmlns:xsd="http://www.w3.org/2001/XMLSchema" xmlns:xs="http://www.w3.org/2001/XMLSchema" xmlns:p="http://schemas.microsoft.com/office/2006/metadata/properties" xmlns:ns2="b263bec4-c491-4be8-a319-b34a694fddcb" xmlns:ns3="39005467-c817-450f-8966-541dfe557eb7" targetNamespace="http://schemas.microsoft.com/office/2006/metadata/properties" ma:root="true" ma:fieldsID="a9fad8c6109ebc4b60d4287234192260" ns2:_="" ns3:_="">
    <xsd:import namespace="b263bec4-c491-4be8-a319-b34a694fddcb"/>
    <xsd:import namespace="39005467-c817-450f-8966-541dfe557e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3bec4-c491-4be8-a319-b34a694fdd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05467-c817-450f-8966-541dfe557eb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7AE28A-989A-404B-9A38-2323F0A047E4}"/>
</file>

<file path=customXml/itemProps2.xml><?xml version="1.0" encoding="utf-8"?>
<ds:datastoreItem xmlns:ds="http://schemas.openxmlformats.org/officeDocument/2006/customXml" ds:itemID="{57061878-7C16-499C-B689-80A0C94A652A}"/>
</file>

<file path=customXml/itemProps3.xml><?xml version="1.0" encoding="utf-8"?>
<ds:datastoreItem xmlns:ds="http://schemas.openxmlformats.org/officeDocument/2006/customXml" ds:itemID="{DDC9EB89-2DF8-4755-82A7-DBDE3B6A2586}"/>
</file>

<file path=docProps/app.xml><?xml version="1.0" encoding="utf-8"?>
<Properties xmlns="http://schemas.openxmlformats.org/officeDocument/2006/extended-properties" xmlns:vt="http://schemas.openxmlformats.org/officeDocument/2006/docPropsVTypes">
  <TotalTime>10399</TotalTime>
  <Words>991</Words>
  <Application>Microsoft Office PowerPoint</Application>
  <PresentationFormat>Affichage à l'écran (4:3)</PresentationFormat>
  <Paragraphs>241</Paragraphs>
  <Slides>28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Bookman Old Style</vt:lpstr>
      <vt:lpstr>Calibri</vt:lpstr>
      <vt:lpstr>Comic Sans MS</vt:lpstr>
      <vt:lpstr>Times New Roman</vt:lpstr>
      <vt:lpstr>Wingdings</vt:lpstr>
      <vt:lpstr>Thème Office</vt:lpstr>
      <vt:lpstr>1_Thème Office</vt:lpstr>
      <vt:lpstr> AGROFORESTERIE: APPROCHE DEVELOPPEE PAR AM BE KOUN          Région de Tambacounda, SENEGAL</vt:lpstr>
      <vt:lpstr>1. Contexte</vt:lpstr>
      <vt:lpstr>1. Contexte</vt:lpstr>
      <vt:lpstr>Localisation du projet</vt:lpstr>
      <vt:lpstr>2. Axes d’études</vt:lpstr>
      <vt:lpstr>3. Typologie Bénéficiaires </vt:lpstr>
      <vt:lpstr>Présentation PowerPoint</vt:lpstr>
      <vt:lpstr>Présentation PowerPoint</vt:lpstr>
      <vt:lpstr>4. Démarche globale</vt:lpstr>
      <vt:lpstr>4. Démarche globale</vt:lpstr>
      <vt:lpstr>4. Démarche globale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Ousmane Touré</cp:lastModifiedBy>
  <cp:revision>275</cp:revision>
  <dcterms:created xsi:type="dcterms:W3CDTF">2015-11-02T12:09:45Z</dcterms:created>
  <dcterms:modified xsi:type="dcterms:W3CDTF">2021-11-30T09:19:02Z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0x0101005D8345855DB84241862B37689FD78242</vt:lpwstr>
  </property>
</Properties>
</file>