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9" r:id="rId4"/>
    <p:sldId id="260" r:id="rId5"/>
    <p:sldId id="264" r:id="rId6"/>
    <p:sldId id="257" r:id="rId7"/>
    <p:sldId id="258" r:id="rId8"/>
    <p:sldId id="26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9DE5D-FD01-4488-A021-87D6D5326F62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634E-0EB4-4E26-B7EB-D6DCAE3BD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2038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9DE5D-FD01-4488-A021-87D6D5326F62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634E-0EB4-4E26-B7EB-D6DCAE3BD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5095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9DE5D-FD01-4488-A021-87D6D5326F62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634E-0EB4-4E26-B7EB-D6DCAE3BD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994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9DE5D-FD01-4488-A021-87D6D5326F62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634E-0EB4-4E26-B7EB-D6DCAE3BD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9667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9DE5D-FD01-4488-A021-87D6D5326F62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634E-0EB4-4E26-B7EB-D6DCAE3BD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2927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9DE5D-FD01-4488-A021-87D6D5326F62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634E-0EB4-4E26-B7EB-D6DCAE3BD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6157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9DE5D-FD01-4488-A021-87D6D5326F62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634E-0EB4-4E26-B7EB-D6DCAE3BD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3601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9DE5D-FD01-4488-A021-87D6D5326F62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634E-0EB4-4E26-B7EB-D6DCAE3BD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0246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9DE5D-FD01-4488-A021-87D6D5326F62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634E-0EB4-4E26-B7EB-D6DCAE3BD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008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9DE5D-FD01-4488-A021-87D6D5326F62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634E-0EB4-4E26-B7EB-D6DCAE3BD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3948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9DE5D-FD01-4488-A021-87D6D5326F62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634E-0EB4-4E26-B7EB-D6DCAE3BD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268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9DE5D-FD01-4488-A021-87D6D5326F62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3634E-0EB4-4E26-B7EB-D6DCAE3BD3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0403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4765" y="2076995"/>
            <a:ext cx="10998925" cy="212924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Améliorer le système de gestion intégrée de l’utilisation de la biomasse pour une fertilité durable  des sols  </a:t>
            </a:r>
            <a:endParaRPr lang="fr-FR" sz="4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9470571" y="5682342"/>
            <a:ext cx="24166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Groupe 4 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358650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8823" y="117567"/>
            <a:ext cx="11665131" cy="84908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600" dirty="0" smtClean="0"/>
              <a:t>Améliorer le système de gestion intégrée de l’utilisation de la biomasse pour une fertilité durable  des sols  </a:t>
            </a:r>
            <a:endParaRPr lang="fr-FR" sz="2600" dirty="0"/>
          </a:p>
        </p:txBody>
      </p:sp>
      <p:sp>
        <p:nvSpPr>
          <p:cNvPr id="5" name="ZoneTexte 4"/>
          <p:cNvSpPr txBox="1"/>
          <p:nvPr/>
        </p:nvSpPr>
        <p:spPr>
          <a:xfrm>
            <a:off x="2677886" y="1345474"/>
            <a:ext cx="739357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Formation  et renforcement de capacité des bénéficiaires  </a:t>
            </a:r>
            <a:endParaRPr lang="fr-FR" sz="24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1201785" y="2547256"/>
            <a:ext cx="36184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2400" b="1" dirty="0" smtClean="0"/>
              <a:t>Les différentes façons d’obtenir de la MO</a:t>
            </a:r>
            <a:endParaRPr lang="fr-FR" sz="24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8096804" y="2547255"/>
            <a:ext cx="26757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fr-FR" sz="2400" b="1" dirty="0" smtClean="0"/>
              <a:t>Les techniques d’élevage</a:t>
            </a:r>
            <a:endParaRPr lang="fr-FR" sz="2400" b="1" dirty="0"/>
          </a:p>
        </p:txBody>
      </p:sp>
      <p:sp>
        <p:nvSpPr>
          <p:cNvPr id="10" name="Accolade fermante 9"/>
          <p:cNvSpPr/>
          <p:nvPr/>
        </p:nvSpPr>
        <p:spPr>
          <a:xfrm rot="16200000">
            <a:off x="2908607" y="1310695"/>
            <a:ext cx="452959" cy="5512524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378823" y="4293438"/>
            <a:ext cx="53427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 smtClean="0"/>
              <a:t>Recyclage du fumier 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 smtClean="0"/>
              <a:t>Compost rapide: Bokashi;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 smtClean="0"/>
              <a:t>Décomposition de la biomasse en tas/</a:t>
            </a:r>
            <a:r>
              <a:rPr lang="fr-FR" sz="2400" dirty="0"/>
              <a:t>a</a:t>
            </a:r>
            <a:r>
              <a:rPr lang="fr-FR" sz="2400" dirty="0" smtClean="0"/>
              <a:t>ndains (paille, feuillages, coques d’arachide, déchets biodégradables, fumier).</a:t>
            </a:r>
          </a:p>
        </p:txBody>
      </p:sp>
      <p:sp>
        <p:nvSpPr>
          <p:cNvPr id="12" name="Accolade fermante 11"/>
          <p:cNvSpPr/>
          <p:nvPr/>
        </p:nvSpPr>
        <p:spPr>
          <a:xfrm rot="16200000">
            <a:off x="9186157" y="2364873"/>
            <a:ext cx="442578" cy="3135085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8018430" y="4293438"/>
            <a:ext cx="27540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 smtClean="0"/>
              <a:t>Petits ruminants 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 smtClean="0"/>
              <a:t>Volaille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400" dirty="0" smtClean="0"/>
          </a:p>
        </p:txBody>
      </p:sp>
      <p:sp>
        <p:nvSpPr>
          <p:cNvPr id="16" name="Ellipse 15"/>
          <p:cNvSpPr/>
          <p:nvPr/>
        </p:nvSpPr>
        <p:spPr>
          <a:xfrm>
            <a:off x="1645917" y="1249734"/>
            <a:ext cx="770709" cy="65314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b="1" dirty="0" smtClean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289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8823" y="117567"/>
            <a:ext cx="11665131" cy="84908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600" dirty="0" smtClean="0"/>
              <a:t>Améliorer le système de gestion intégrée de l’utilisation de la biomasse pour une fertilité durable  des sols  </a:t>
            </a:r>
            <a:endParaRPr lang="fr-FR" sz="2600" dirty="0"/>
          </a:p>
        </p:txBody>
      </p:sp>
      <p:sp>
        <p:nvSpPr>
          <p:cNvPr id="5" name="ZoneTexte 4"/>
          <p:cNvSpPr txBox="1"/>
          <p:nvPr/>
        </p:nvSpPr>
        <p:spPr>
          <a:xfrm>
            <a:off x="1907177" y="1347991"/>
            <a:ext cx="9039496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Aménagement d’une « usine interne d’engrais », « unité de fertilisants organiques » dans les périmètres</a:t>
            </a:r>
            <a:endParaRPr lang="fr-FR" sz="2400" b="1" dirty="0"/>
          </a:p>
        </p:txBody>
      </p:sp>
      <p:sp>
        <p:nvSpPr>
          <p:cNvPr id="2" name="ZoneTexte 1"/>
          <p:cNvSpPr txBox="1"/>
          <p:nvPr/>
        </p:nvSpPr>
        <p:spPr>
          <a:xfrm>
            <a:off x="244929" y="4917000"/>
            <a:ext cx="3324496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400" dirty="0" smtClean="0"/>
              <a:t>Stock ou tas de biomasse (interne et externe) à laisser décomposer</a:t>
            </a:r>
            <a:endParaRPr lang="fr-FR" sz="2400" dirty="0"/>
          </a:p>
        </p:txBody>
      </p:sp>
      <p:sp>
        <p:nvSpPr>
          <p:cNvPr id="16" name="ZoneTexte 15"/>
          <p:cNvSpPr txBox="1"/>
          <p:nvPr/>
        </p:nvSpPr>
        <p:spPr>
          <a:xfrm>
            <a:off x="3781696" y="5478537"/>
            <a:ext cx="6470467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Fumier, paille, coque d’arachide, résidus de culture, déchets biodégradables des ménages …</a:t>
            </a:r>
            <a:endParaRPr lang="fr-FR" sz="2400" dirty="0"/>
          </a:p>
        </p:txBody>
      </p:sp>
      <p:sp>
        <p:nvSpPr>
          <p:cNvPr id="6" name="Ellipse 5"/>
          <p:cNvSpPr/>
          <p:nvPr/>
        </p:nvSpPr>
        <p:spPr>
          <a:xfrm>
            <a:off x="816428" y="1449979"/>
            <a:ext cx="770709" cy="65314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b="1" dirty="0" smtClean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7905208" y="3160488"/>
            <a:ext cx="4010297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Bonne organisation et bon Plan de gestion de cette « usine » pour éviter des infestations</a:t>
            </a:r>
            <a:endParaRPr lang="fr-FR" sz="2400" dirty="0"/>
          </a:p>
        </p:txBody>
      </p:sp>
      <p:sp>
        <p:nvSpPr>
          <p:cNvPr id="8" name="ZoneTexte 7"/>
          <p:cNvSpPr txBox="1"/>
          <p:nvPr/>
        </p:nvSpPr>
        <p:spPr>
          <a:xfrm>
            <a:off x="3579225" y="3276551"/>
            <a:ext cx="225987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Emplacement de quelques m</a:t>
            </a:r>
            <a:r>
              <a:rPr lang="fr-FR" sz="2400" baseline="30000" dirty="0" smtClean="0"/>
              <a:t>2</a:t>
            </a:r>
            <a:endParaRPr lang="fr-FR" sz="2400" baseline="30000" dirty="0"/>
          </a:p>
        </p:txBody>
      </p:sp>
      <p:cxnSp>
        <p:nvCxnSpPr>
          <p:cNvPr id="10" name="Connecteur en angle 9"/>
          <p:cNvCxnSpPr/>
          <p:nvPr/>
        </p:nvCxnSpPr>
        <p:spPr>
          <a:xfrm>
            <a:off x="2353492" y="3660847"/>
            <a:ext cx="1132115" cy="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en arc 17"/>
          <p:cNvCxnSpPr/>
          <p:nvPr/>
        </p:nvCxnSpPr>
        <p:spPr>
          <a:xfrm rot="5400000">
            <a:off x="2843691" y="4218808"/>
            <a:ext cx="645931" cy="63790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/>
          <p:cNvSpPr txBox="1"/>
          <p:nvPr/>
        </p:nvSpPr>
        <p:spPr>
          <a:xfrm>
            <a:off x="0" y="3221619"/>
            <a:ext cx="225987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Aménagement du périmètre </a:t>
            </a:r>
            <a:endParaRPr lang="fr-FR" sz="2400" dirty="0"/>
          </a:p>
        </p:txBody>
      </p:sp>
      <p:cxnSp>
        <p:nvCxnSpPr>
          <p:cNvPr id="24" name="Connecteur en arc 23"/>
          <p:cNvCxnSpPr/>
          <p:nvPr/>
        </p:nvCxnSpPr>
        <p:spPr>
          <a:xfrm rot="10800000">
            <a:off x="6026332" y="3695296"/>
            <a:ext cx="1691643" cy="1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1907177" y="2225153"/>
            <a:ext cx="9773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Assurer une disponibilité de fertilisants organique de qualité  sur place</a:t>
            </a:r>
          </a:p>
        </p:txBody>
      </p:sp>
    </p:spTree>
    <p:extLst>
      <p:ext uri="{BB962C8B-B14F-4D97-AF65-F5344CB8AC3E}">
        <p14:creationId xmlns:p14="http://schemas.microsoft.com/office/powerpoint/2010/main" val="168321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8823" y="117567"/>
            <a:ext cx="11665131" cy="84908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600" dirty="0" smtClean="0"/>
              <a:t>Améliorer le système de gestion intégrée de l’utilisation de la biomasse pour une fertilité durable  des sols  </a:t>
            </a:r>
            <a:endParaRPr lang="fr-FR" sz="2600" dirty="0"/>
          </a:p>
        </p:txBody>
      </p:sp>
      <p:sp>
        <p:nvSpPr>
          <p:cNvPr id="6" name="ZoneTexte 5"/>
          <p:cNvSpPr txBox="1"/>
          <p:nvPr/>
        </p:nvSpPr>
        <p:spPr>
          <a:xfrm>
            <a:off x="1761309" y="1347989"/>
            <a:ext cx="969264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Intégration de l’élevage de petits ruminants et de volailles (races adaptées)</a:t>
            </a:r>
            <a:endParaRPr lang="fr-FR" sz="2400" b="1" dirty="0"/>
          </a:p>
        </p:txBody>
      </p:sp>
      <p:cxnSp>
        <p:nvCxnSpPr>
          <p:cNvPr id="7" name="Connecteur droit avec flèche 6"/>
          <p:cNvCxnSpPr/>
          <p:nvPr/>
        </p:nvCxnSpPr>
        <p:spPr>
          <a:xfrm flipH="1">
            <a:off x="3056709" y="2011680"/>
            <a:ext cx="2782388" cy="17809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378823" y="3792583"/>
            <a:ext cx="2913018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Aménager des extensions (étables) pour l’élevage pas loin des périmètres</a:t>
            </a:r>
            <a:endParaRPr lang="fr-FR" sz="2400" dirty="0"/>
          </a:p>
        </p:txBody>
      </p:sp>
      <p:cxnSp>
        <p:nvCxnSpPr>
          <p:cNvPr id="12" name="Connecteur droit avec flèche 11"/>
          <p:cNvCxnSpPr/>
          <p:nvPr/>
        </p:nvCxnSpPr>
        <p:spPr>
          <a:xfrm>
            <a:off x="5839097" y="2011680"/>
            <a:ext cx="2290354" cy="17809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6810099" y="3823063"/>
            <a:ext cx="442831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Distribution d’animaux (petits ruminants, volaille) aux producteurs et productrices </a:t>
            </a:r>
            <a:endParaRPr lang="fr-FR" sz="2400" dirty="0"/>
          </a:p>
        </p:txBody>
      </p:sp>
      <p:sp>
        <p:nvSpPr>
          <p:cNvPr id="17" name="ZoneTexte 16"/>
          <p:cNvSpPr txBox="1"/>
          <p:nvPr/>
        </p:nvSpPr>
        <p:spPr>
          <a:xfrm>
            <a:off x="920929" y="5362243"/>
            <a:ext cx="22250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Gestion ?</a:t>
            </a:r>
          </a:p>
          <a:p>
            <a:r>
              <a:rPr lang="fr-FR" sz="2400" b="1" dirty="0" smtClean="0">
                <a:solidFill>
                  <a:srgbClr val="FF0000"/>
                </a:solidFill>
              </a:rPr>
              <a:t>Foncier ?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18" name="Ellipse 17"/>
          <p:cNvSpPr/>
          <p:nvPr/>
        </p:nvSpPr>
        <p:spPr>
          <a:xfrm>
            <a:off x="920929" y="1252251"/>
            <a:ext cx="770709" cy="65314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b="1" dirty="0" smtClean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47446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8823" y="117567"/>
            <a:ext cx="11665131" cy="84908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600" dirty="0" smtClean="0"/>
              <a:t>Améliorer le système de gestion intégrée de l’utilisation de la biomasse pour une fertilité durable  des sols  </a:t>
            </a:r>
            <a:endParaRPr lang="fr-FR" sz="2600" dirty="0"/>
          </a:p>
        </p:txBody>
      </p:sp>
      <p:sp>
        <p:nvSpPr>
          <p:cNvPr id="6" name="ZoneTexte 5"/>
          <p:cNvSpPr txBox="1"/>
          <p:nvPr/>
        </p:nvSpPr>
        <p:spPr>
          <a:xfrm>
            <a:off x="1234441" y="3698050"/>
            <a:ext cx="1028264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Bonne gestion des arbres et Valorisation des produits issus des soins sylvicoles (taille, élagage)</a:t>
            </a:r>
            <a:endParaRPr lang="fr-FR" sz="2400" b="1" dirty="0"/>
          </a:p>
        </p:txBody>
      </p:sp>
      <p:cxnSp>
        <p:nvCxnSpPr>
          <p:cNvPr id="7" name="Connecteur droit avec flèche 6"/>
          <p:cNvCxnSpPr/>
          <p:nvPr/>
        </p:nvCxnSpPr>
        <p:spPr>
          <a:xfrm flipH="1">
            <a:off x="3526973" y="4663440"/>
            <a:ext cx="1828798" cy="90569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849087" y="5569133"/>
            <a:ext cx="291301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Amener dans l’ usine </a:t>
            </a:r>
            <a:endParaRPr lang="fr-FR" sz="2400" dirty="0"/>
          </a:p>
        </p:txBody>
      </p:sp>
      <p:cxnSp>
        <p:nvCxnSpPr>
          <p:cNvPr id="12" name="Connecteur droit avec flèche 11"/>
          <p:cNvCxnSpPr/>
          <p:nvPr/>
        </p:nvCxnSpPr>
        <p:spPr>
          <a:xfrm>
            <a:off x="5355771" y="4663440"/>
            <a:ext cx="1793966" cy="90569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7280363" y="5599613"/>
            <a:ext cx="442831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Incorporation directe des feuilles sur le sol</a:t>
            </a:r>
            <a:endParaRPr lang="fr-FR" sz="2400" dirty="0"/>
          </a:p>
        </p:txBody>
      </p:sp>
      <p:sp>
        <p:nvSpPr>
          <p:cNvPr id="17" name="ZoneTexte 16"/>
          <p:cNvSpPr txBox="1"/>
          <p:nvPr/>
        </p:nvSpPr>
        <p:spPr>
          <a:xfrm>
            <a:off x="922023" y="6015111"/>
            <a:ext cx="2767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Rameaux, branches, feuilles </a:t>
            </a:r>
            <a:endParaRPr lang="fr-FR" sz="2400" b="1" dirty="0"/>
          </a:p>
        </p:txBody>
      </p:sp>
      <p:sp>
        <p:nvSpPr>
          <p:cNvPr id="18" name="Ellipse 17"/>
          <p:cNvSpPr/>
          <p:nvPr/>
        </p:nvSpPr>
        <p:spPr>
          <a:xfrm>
            <a:off x="463732" y="2466701"/>
            <a:ext cx="770709" cy="65314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b="1" dirty="0">
                <a:solidFill>
                  <a:schemeClr val="tx1"/>
                </a:solidFill>
              </a:rPr>
              <a:t>4</a:t>
            </a:r>
            <a:endParaRPr lang="fr-FR" sz="4800" b="1" dirty="0" smtClean="0">
              <a:solidFill>
                <a:schemeClr val="tx1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234441" y="1377621"/>
            <a:ext cx="1028264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Respect de densités de plantation  pour une disponibilité de biomasses végétales importante à l’intérieur des périmètres</a:t>
            </a:r>
            <a:endParaRPr lang="fr-FR" sz="2400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1619795" y="2208618"/>
            <a:ext cx="10189028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 smtClean="0"/>
              <a:t>Respect des regarnis;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 smtClean="0"/>
              <a:t>Respect des distances inter et intra ligne du dispositif agroforestier.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52085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8823" y="117567"/>
            <a:ext cx="11665131" cy="84908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600" dirty="0" smtClean="0"/>
              <a:t>Améliorer le système de gestion intégrée de l’utilisation de la biomasse pour une fertilité durable  des sols  </a:t>
            </a:r>
            <a:endParaRPr lang="fr-FR" sz="2600" dirty="0"/>
          </a:p>
        </p:txBody>
      </p:sp>
      <p:sp>
        <p:nvSpPr>
          <p:cNvPr id="5" name="ZoneTexte 4"/>
          <p:cNvSpPr txBox="1"/>
          <p:nvPr/>
        </p:nvSpPr>
        <p:spPr>
          <a:xfrm>
            <a:off x="1894113" y="1148479"/>
            <a:ext cx="988858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Mettre en place un bon plan d’approvisionnement /collecte  de fumier et de biomasse végétales extérieur</a:t>
            </a:r>
            <a:endParaRPr lang="fr-FR" sz="2400" b="1" dirty="0"/>
          </a:p>
        </p:txBody>
      </p:sp>
      <p:sp>
        <p:nvSpPr>
          <p:cNvPr id="17" name="Ellipse 16"/>
          <p:cNvSpPr/>
          <p:nvPr/>
        </p:nvSpPr>
        <p:spPr>
          <a:xfrm>
            <a:off x="963384" y="1237407"/>
            <a:ext cx="770709" cy="65314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b="1" dirty="0" smtClean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85996" y="4615093"/>
            <a:ext cx="32961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Collaboration avec des poulaillers  pour les fientes de volailles</a:t>
            </a:r>
            <a:endParaRPr lang="fr-FR" sz="2400" dirty="0"/>
          </a:p>
        </p:txBody>
      </p:sp>
      <p:sp>
        <p:nvSpPr>
          <p:cNvPr id="18" name="ZoneTexte 17"/>
          <p:cNvSpPr txBox="1"/>
          <p:nvPr/>
        </p:nvSpPr>
        <p:spPr>
          <a:xfrm>
            <a:off x="4453889" y="3045433"/>
            <a:ext cx="32961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Organiser les apports de fumiers par période par ménage, par groupe de personnes( si GIE)</a:t>
            </a:r>
            <a:endParaRPr lang="fr-FR" sz="2400" dirty="0"/>
          </a:p>
        </p:txBody>
      </p:sp>
      <p:sp>
        <p:nvSpPr>
          <p:cNvPr id="19" name="ZoneTexte 18"/>
          <p:cNvSpPr txBox="1"/>
          <p:nvPr/>
        </p:nvSpPr>
        <p:spPr>
          <a:xfrm>
            <a:off x="8486502" y="4799758"/>
            <a:ext cx="32961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Valoriser la paille existante au alentours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61214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8823" y="117567"/>
            <a:ext cx="11665131" cy="84908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600" dirty="0" smtClean="0"/>
              <a:t>Améliorer le système de gestion intégrée de l’utilisation de la biomasse pour une fertilité durable  des sols  </a:t>
            </a:r>
            <a:endParaRPr lang="fr-FR" sz="2600" dirty="0"/>
          </a:p>
        </p:txBody>
      </p:sp>
      <p:sp>
        <p:nvSpPr>
          <p:cNvPr id="6" name="ZoneTexte 5"/>
          <p:cNvSpPr txBox="1"/>
          <p:nvPr/>
        </p:nvSpPr>
        <p:spPr>
          <a:xfrm>
            <a:off x="1761308" y="1347989"/>
            <a:ext cx="1028264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Utilisation d’engrais vert (</a:t>
            </a:r>
            <a:r>
              <a:rPr lang="fr-FR" sz="2400" b="1" dirty="0" err="1" smtClean="0"/>
              <a:t>exp</a:t>
            </a:r>
            <a:r>
              <a:rPr lang="fr-FR" sz="2400" b="1" dirty="0" smtClean="0"/>
              <a:t>: niébé) dans les parties non exploitées des périmètres en hivernage</a:t>
            </a:r>
            <a:endParaRPr lang="fr-FR" sz="2400" b="1" dirty="0"/>
          </a:p>
        </p:txBody>
      </p:sp>
      <p:sp>
        <p:nvSpPr>
          <p:cNvPr id="18" name="Ellipse 17"/>
          <p:cNvSpPr/>
          <p:nvPr/>
        </p:nvSpPr>
        <p:spPr>
          <a:xfrm>
            <a:off x="803363" y="1436915"/>
            <a:ext cx="770709" cy="65314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b="1" dirty="0">
                <a:solidFill>
                  <a:schemeClr val="tx1"/>
                </a:solidFill>
              </a:rPr>
              <a:t>6</a:t>
            </a:r>
            <a:endParaRPr lang="fr-FR" sz="4800" b="1" dirty="0" smtClean="0">
              <a:solidFill>
                <a:schemeClr val="tx1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1761308" y="2976492"/>
            <a:ext cx="1028264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Utilisation des biofertilisants de cultures maraichères comme les inoculas de mycorhize </a:t>
            </a:r>
            <a:endParaRPr lang="fr-FR" sz="2400" b="1" dirty="0"/>
          </a:p>
        </p:txBody>
      </p:sp>
      <p:sp>
        <p:nvSpPr>
          <p:cNvPr id="22" name="Ellipse 21"/>
          <p:cNvSpPr/>
          <p:nvPr/>
        </p:nvSpPr>
        <p:spPr>
          <a:xfrm>
            <a:off x="803363" y="3065418"/>
            <a:ext cx="770709" cy="65314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b="1" dirty="0">
                <a:solidFill>
                  <a:schemeClr val="tx1"/>
                </a:solidFill>
              </a:rPr>
              <a:t>7</a:t>
            </a:r>
            <a:endParaRPr lang="fr-FR" sz="4800" b="1" dirty="0" smtClean="0">
              <a:solidFill>
                <a:schemeClr val="tx1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1761308" y="4883669"/>
            <a:ext cx="1028264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Respect des rotations culturales, favoriser davantage les associations de cultures</a:t>
            </a:r>
            <a:endParaRPr lang="fr-FR" sz="2400" b="1" dirty="0"/>
          </a:p>
        </p:txBody>
      </p:sp>
      <p:sp>
        <p:nvSpPr>
          <p:cNvPr id="24" name="Ellipse 23"/>
          <p:cNvSpPr/>
          <p:nvPr/>
        </p:nvSpPr>
        <p:spPr>
          <a:xfrm>
            <a:off x="803363" y="4972595"/>
            <a:ext cx="770709" cy="65314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b="1" dirty="0">
                <a:solidFill>
                  <a:schemeClr val="tx1"/>
                </a:solidFill>
              </a:rPr>
              <a:t>8</a:t>
            </a:r>
            <a:endParaRPr lang="fr-FR" sz="48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87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3508" y="2847704"/>
            <a:ext cx="11665131" cy="84908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/>
              <a:t>MERCI DE VOTRE ATTENTION   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166631582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8345855DB84241862B37689FD78242" ma:contentTypeVersion="13" ma:contentTypeDescription="Crée un document." ma:contentTypeScope="" ma:versionID="1a1f24652cec484c4359d54c52e272ed">
  <xsd:schema xmlns:xsd="http://www.w3.org/2001/XMLSchema" xmlns:xs="http://www.w3.org/2001/XMLSchema" xmlns:p="http://schemas.microsoft.com/office/2006/metadata/properties" xmlns:ns2="b263bec4-c491-4be8-a319-b34a694fddcb" xmlns:ns3="39005467-c817-450f-8966-541dfe557eb7" targetNamespace="http://schemas.microsoft.com/office/2006/metadata/properties" ma:root="true" ma:fieldsID="a9fad8c6109ebc4b60d4287234192260" ns2:_="" ns3:_="">
    <xsd:import namespace="b263bec4-c491-4be8-a319-b34a694fddcb"/>
    <xsd:import namespace="39005467-c817-450f-8966-541dfe557e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63bec4-c491-4be8-a319-b34a694fdd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05467-c817-450f-8966-541dfe557eb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88349F0-1245-4202-BBEA-7FBA35C2814D}"/>
</file>

<file path=customXml/itemProps2.xml><?xml version="1.0" encoding="utf-8"?>
<ds:datastoreItem xmlns:ds="http://schemas.openxmlformats.org/officeDocument/2006/customXml" ds:itemID="{D5B904ED-F60D-4844-B155-F3ADA3416F4C}"/>
</file>

<file path=customXml/itemProps3.xml><?xml version="1.0" encoding="utf-8"?>
<ds:datastoreItem xmlns:ds="http://schemas.openxmlformats.org/officeDocument/2006/customXml" ds:itemID="{F7BB0387-45A8-4D7D-B9BA-5A025B9C23A1}"/>
</file>

<file path=docProps/app.xml><?xml version="1.0" encoding="utf-8"?>
<Properties xmlns="http://schemas.openxmlformats.org/officeDocument/2006/extended-properties" xmlns:vt="http://schemas.openxmlformats.org/officeDocument/2006/docPropsVTypes">
  <TotalTime>1144</TotalTime>
  <Words>434</Words>
  <Application>Microsoft Office PowerPoint</Application>
  <PresentationFormat>Grand écran</PresentationFormat>
  <Paragraphs>51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HP</cp:lastModifiedBy>
  <cp:revision>39</cp:revision>
  <dcterms:created xsi:type="dcterms:W3CDTF">2021-12-02T15:48:22Z</dcterms:created>
  <dcterms:modified xsi:type="dcterms:W3CDTF">2021-12-03T10:53:12Z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0x0101005D8345855DB84241862B37689FD78242</vt:lpwstr>
  </property>
</Properties>
</file>